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2" r:id="rId11"/>
    <p:sldId id="266" r:id="rId12"/>
    <p:sldId id="267" r:id="rId13"/>
    <p:sldId id="268" r:id="rId14"/>
    <p:sldId id="278" r:id="rId15"/>
    <p:sldId id="280" r:id="rId16"/>
    <p:sldId id="279" r:id="rId17"/>
    <p:sldId id="269" r:id="rId18"/>
    <p:sldId id="270" r:id="rId19"/>
    <p:sldId id="271" r:id="rId20"/>
    <p:sldId id="282" r:id="rId21"/>
    <p:sldId id="272" r:id="rId22"/>
    <p:sldId id="273" r:id="rId23"/>
    <p:sldId id="274" r:id="rId24"/>
    <p:sldId id="275" r:id="rId25"/>
    <p:sldId id="276" r:id="rId26"/>
    <p:sldId id="277" r:id="rId27"/>
    <p:sldId id="281" r:id="rId2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343" autoAdjust="0"/>
  </p:normalViewPr>
  <p:slideViewPr>
    <p:cSldViewPr snapToGrid="0">
      <p:cViewPr varScale="1">
        <p:scale>
          <a:sx n="62" d="100"/>
          <a:sy n="62" d="100"/>
        </p:scale>
        <p:origin x="82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571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2927321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2395181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97279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3040763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25955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3622993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2540492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89404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210601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220795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160587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115333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67531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313027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2097691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D58C4CC-ACA8-482B-8135-A791692B6C60}" type="datetimeFigureOut">
              <a:rPr kumimoji="1" lang="ja-JP" altLang="en-US" smtClean="0"/>
              <a:t>2019/5/24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233500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D58C4CC-ACA8-482B-8135-A791692B6C60}" type="datetimeFigureOut">
              <a:rPr kumimoji="1" lang="ja-JP" altLang="en-US" smtClean="0"/>
              <a:t>2019/5/24</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A746A04-1D8A-408A-A116-91C01A8FD435}" type="slidenum">
              <a:rPr kumimoji="1" lang="ja-JP" altLang="en-US" smtClean="0"/>
              <a:t>‹#›</a:t>
            </a:fld>
            <a:endParaRPr kumimoji="1" lang="ja-JP" altLang="en-US"/>
          </a:p>
        </p:txBody>
      </p:sp>
    </p:spTree>
    <p:extLst>
      <p:ext uri="{BB962C8B-B14F-4D97-AF65-F5344CB8AC3E}">
        <p14:creationId xmlns:p14="http://schemas.microsoft.com/office/powerpoint/2010/main" val="30454216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news.yahoo.co.jp/byline/otsukareiko/20190223-00115358/"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4212" y="685800"/>
            <a:ext cx="10792022" cy="2108772"/>
          </a:xfrm>
        </p:spPr>
        <p:txBody>
          <a:bodyPr>
            <a:normAutofit/>
          </a:bodyPr>
          <a:lstStyle/>
          <a:p>
            <a:r>
              <a:rPr lang="en-US" altLang="ja-JP" dirty="0" smtClean="0"/>
              <a:t>2018</a:t>
            </a:r>
            <a:r>
              <a:rPr lang="ja-JP" altLang="en-US" dirty="0" smtClean="0"/>
              <a:t>年度泉大津市</a:t>
            </a:r>
            <a:r>
              <a:rPr lang="en-US" altLang="ja-JP" dirty="0" smtClean="0"/>
              <a:t>PTA</a:t>
            </a:r>
            <a:r>
              <a:rPr lang="ja-JP" altLang="en-US" dirty="0" smtClean="0"/>
              <a:t>協議会の</a:t>
            </a:r>
            <a:r>
              <a:rPr lang="en-US" altLang="ja-JP" dirty="0" smtClean="0"/>
              <a:t/>
            </a:r>
            <a:br>
              <a:rPr lang="en-US" altLang="ja-JP" dirty="0" smtClean="0"/>
            </a:br>
            <a:r>
              <a:rPr lang="ja-JP" altLang="en-US" dirty="0" smtClean="0"/>
              <a:t>概要、活動と研修会の報告</a:t>
            </a:r>
            <a:endParaRPr kumimoji="1" lang="ja-JP" altLang="en-US" dirty="0"/>
          </a:p>
        </p:txBody>
      </p:sp>
      <p:sp>
        <p:nvSpPr>
          <p:cNvPr id="3" name="サブタイトル 2"/>
          <p:cNvSpPr>
            <a:spLocks noGrp="1"/>
          </p:cNvSpPr>
          <p:nvPr>
            <p:ph type="subTitle" idx="1"/>
          </p:nvPr>
        </p:nvSpPr>
        <p:spPr>
          <a:xfrm>
            <a:off x="1249292" y="3771949"/>
            <a:ext cx="6400800" cy="943890"/>
          </a:xfrm>
        </p:spPr>
        <p:txBody>
          <a:bodyPr>
            <a:noAutofit/>
          </a:bodyPr>
          <a:lstStyle/>
          <a:p>
            <a:r>
              <a:rPr kumimoji="1" lang="ja-JP" altLang="en-US" sz="3600" dirty="0" smtClean="0">
                <a:solidFill>
                  <a:schemeClr val="tx1"/>
                </a:solidFill>
              </a:rPr>
              <a:t>泉大津市</a:t>
            </a:r>
            <a:r>
              <a:rPr kumimoji="1" lang="en-US" altLang="ja-JP" sz="3600" dirty="0" smtClean="0">
                <a:solidFill>
                  <a:schemeClr val="tx1"/>
                </a:solidFill>
              </a:rPr>
              <a:t>PTA</a:t>
            </a:r>
            <a:r>
              <a:rPr kumimoji="1" lang="ja-JP" altLang="en-US" sz="3600" dirty="0" smtClean="0">
                <a:solidFill>
                  <a:schemeClr val="tx1"/>
                </a:solidFill>
              </a:rPr>
              <a:t>協議会　</a:t>
            </a:r>
            <a:endParaRPr kumimoji="1" lang="en-US" altLang="ja-JP" sz="3600" dirty="0" smtClean="0">
              <a:solidFill>
                <a:schemeClr val="tx1"/>
              </a:solidFill>
            </a:endParaRPr>
          </a:p>
          <a:p>
            <a:r>
              <a:rPr kumimoji="1" lang="en-US" altLang="ja-JP" sz="3600" dirty="0" smtClean="0">
                <a:solidFill>
                  <a:schemeClr val="tx1"/>
                </a:solidFill>
              </a:rPr>
              <a:t>2018</a:t>
            </a:r>
            <a:r>
              <a:rPr kumimoji="1" lang="ja-JP" altLang="en-US" sz="3600" dirty="0" smtClean="0">
                <a:solidFill>
                  <a:schemeClr val="tx1"/>
                </a:solidFill>
              </a:rPr>
              <a:t>年度会長　楠本和夫</a:t>
            </a:r>
            <a:endParaRPr kumimoji="1" lang="ja-JP" altLang="en-US" sz="3600" dirty="0">
              <a:solidFill>
                <a:schemeClr val="tx1"/>
              </a:solidFill>
            </a:endParaRPr>
          </a:p>
        </p:txBody>
      </p:sp>
      <p:sp>
        <p:nvSpPr>
          <p:cNvPr id="4" name="サブタイトル 2"/>
          <p:cNvSpPr txBox="1">
            <a:spLocks/>
          </p:cNvSpPr>
          <p:nvPr/>
        </p:nvSpPr>
        <p:spPr>
          <a:xfrm>
            <a:off x="2388011" y="6298058"/>
            <a:ext cx="9088223" cy="429803"/>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ja-JP" altLang="en-US" sz="2400" dirty="0">
              <a:solidFill>
                <a:schemeClr val="tx1"/>
              </a:solidFill>
            </a:endParaRPr>
          </a:p>
        </p:txBody>
      </p:sp>
    </p:spTree>
    <p:extLst>
      <p:ext uri="{BB962C8B-B14F-4D97-AF65-F5344CB8AC3E}">
        <p14:creationId xmlns:p14="http://schemas.microsoft.com/office/powerpoint/2010/main" val="3530058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417084" y="945222"/>
            <a:ext cx="11034444" cy="4882128"/>
          </a:xfrm>
        </p:spPr>
        <p:txBody>
          <a:bodyPr>
            <a:noAutofit/>
          </a:bodyPr>
          <a:lstStyle/>
          <a:p>
            <a:r>
              <a:rPr lang="en-US" altLang="ja-JP" sz="2400" dirty="0" smtClean="0">
                <a:solidFill>
                  <a:schemeClr val="tx1"/>
                </a:solidFill>
              </a:rPr>
              <a:t>2018</a:t>
            </a:r>
            <a:r>
              <a:rPr lang="ja-JP" altLang="en-US" sz="2400" dirty="0" smtClean="0">
                <a:solidFill>
                  <a:schemeClr val="tx1"/>
                </a:solidFill>
              </a:rPr>
              <a:t>年度の泉大津市</a:t>
            </a:r>
            <a:r>
              <a:rPr lang="en-US" altLang="ja-JP" sz="2400" dirty="0" smtClean="0">
                <a:solidFill>
                  <a:schemeClr val="tx1"/>
                </a:solidFill>
              </a:rPr>
              <a:t>PTA</a:t>
            </a:r>
            <a:r>
              <a:rPr lang="ja-JP" altLang="en-US" sz="2400" dirty="0" smtClean="0">
                <a:solidFill>
                  <a:schemeClr val="tx1"/>
                </a:solidFill>
              </a:rPr>
              <a:t>協議会の取り組み（あて職以外）</a:t>
            </a:r>
            <a:endParaRPr lang="en-US" altLang="ja-JP" sz="2400" dirty="0" smtClean="0">
              <a:solidFill>
                <a:schemeClr val="tx1"/>
              </a:solidFill>
            </a:endParaRPr>
          </a:p>
          <a:p>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指名委員会を</a:t>
            </a:r>
            <a:r>
              <a:rPr lang="en-US" altLang="ja-JP" sz="2400" dirty="0" smtClean="0">
                <a:solidFill>
                  <a:schemeClr val="tx1"/>
                </a:solidFill>
              </a:rPr>
              <a:t>5</a:t>
            </a:r>
            <a:r>
              <a:rPr lang="ja-JP" altLang="en-US" sz="2400" dirty="0" smtClean="0">
                <a:solidFill>
                  <a:schemeClr val="tx1"/>
                </a:solidFill>
              </a:rPr>
              <a:t>月</a:t>
            </a:r>
            <a:r>
              <a:rPr lang="en-US" altLang="ja-JP" sz="2400" dirty="0" smtClean="0">
                <a:solidFill>
                  <a:schemeClr val="tx1"/>
                </a:solidFill>
              </a:rPr>
              <a:t>15</a:t>
            </a:r>
            <a:r>
              <a:rPr lang="ja-JP" altLang="en-US" sz="2400" dirty="0" smtClean="0">
                <a:solidFill>
                  <a:schemeClr val="tx1"/>
                </a:solidFill>
              </a:rPr>
              <a:t>日、総会を</a:t>
            </a:r>
            <a:r>
              <a:rPr lang="en-US" altLang="ja-JP" sz="2400" dirty="0" smtClean="0">
                <a:solidFill>
                  <a:schemeClr val="tx1"/>
                </a:solidFill>
              </a:rPr>
              <a:t>5</a:t>
            </a:r>
            <a:r>
              <a:rPr lang="ja-JP" altLang="en-US" sz="2400" dirty="0" smtClean="0">
                <a:solidFill>
                  <a:schemeClr val="tx1"/>
                </a:solidFill>
              </a:rPr>
              <a:t>月</a:t>
            </a:r>
            <a:r>
              <a:rPr lang="en-US" altLang="ja-JP" sz="2400" dirty="0" smtClean="0">
                <a:solidFill>
                  <a:schemeClr val="tx1"/>
                </a:solidFill>
              </a:rPr>
              <a:t>26</a:t>
            </a:r>
            <a:r>
              <a:rPr lang="ja-JP" altLang="en-US" sz="2400" dirty="0" smtClean="0">
                <a:solidFill>
                  <a:schemeClr val="tx1"/>
                </a:solidFill>
              </a:rPr>
              <a:t>日。</a:t>
            </a:r>
            <a:endParaRPr lang="en-US" altLang="ja-JP" sz="2400" dirty="0">
              <a:solidFill>
                <a:schemeClr val="tx1"/>
              </a:solidFill>
            </a:endParaRPr>
          </a:p>
          <a:p>
            <a:r>
              <a:rPr lang="ja-JP" altLang="en-US" sz="2400" dirty="0" smtClean="0">
                <a:solidFill>
                  <a:schemeClr val="tx1"/>
                </a:solidFill>
              </a:rPr>
              <a:t>　定例会を７月、８月、１０月、１月に開催。</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台風で被災した学校の修繕に使ってもらうため、</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市</a:t>
            </a:r>
            <a:r>
              <a:rPr lang="en-US" altLang="ja-JP" sz="2400" dirty="0" smtClean="0">
                <a:solidFill>
                  <a:schemeClr val="tx1"/>
                </a:solidFill>
              </a:rPr>
              <a:t>PTA</a:t>
            </a:r>
            <a:r>
              <a:rPr lang="ja-JP" altLang="en-US" sz="2400" dirty="0" smtClean="0">
                <a:solidFill>
                  <a:schemeClr val="tx1"/>
                </a:solidFill>
              </a:rPr>
              <a:t>協議会の費用を</a:t>
            </a:r>
            <a:r>
              <a:rPr lang="en-US" altLang="ja-JP" sz="2400" dirty="0" smtClean="0">
                <a:solidFill>
                  <a:schemeClr val="tx1"/>
                </a:solidFill>
              </a:rPr>
              <a:t>40</a:t>
            </a:r>
            <a:r>
              <a:rPr lang="ja-JP" altLang="en-US" sz="2400" dirty="0" smtClean="0">
                <a:solidFill>
                  <a:schemeClr val="tx1"/>
                </a:solidFill>
              </a:rPr>
              <a:t>万円、市に寄付し、補助金申請も取り下げ。</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商工会議所のテキスタイルセミナーに、学校園でのチラシの配布協力。</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他にも市の行事への後援。</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市教育委員会と共同で大塚玲子さんを講師として</a:t>
            </a:r>
            <a:endParaRPr lang="en-US" altLang="ja-JP" sz="2400" dirty="0" smtClean="0">
              <a:solidFill>
                <a:schemeClr val="tx1"/>
              </a:solidFill>
            </a:endParaRPr>
          </a:p>
          <a:p>
            <a:r>
              <a:rPr lang="en-US" altLang="ja-JP" sz="2400" dirty="0" smtClean="0">
                <a:solidFill>
                  <a:schemeClr val="tx1"/>
                </a:solidFill>
              </a:rPr>
              <a:t>『PTA</a:t>
            </a:r>
            <a:r>
              <a:rPr lang="ja-JP" altLang="en-US" sz="2400" dirty="0" smtClean="0">
                <a:solidFill>
                  <a:schemeClr val="tx1"/>
                </a:solidFill>
              </a:rPr>
              <a:t>は変えられる！～発想を変えて、時代にあった活動に使用～</a:t>
            </a:r>
            <a:r>
              <a:rPr lang="en-US" altLang="ja-JP" sz="2400" dirty="0" smtClean="0">
                <a:solidFill>
                  <a:schemeClr val="tx1"/>
                </a:solidFill>
              </a:rPr>
              <a:t>』</a:t>
            </a:r>
            <a:r>
              <a:rPr lang="ja-JP" altLang="en-US" sz="2400" dirty="0" smtClean="0">
                <a:solidFill>
                  <a:schemeClr val="tx1"/>
                </a:solidFill>
              </a:rPr>
              <a:t>を開催。</a:t>
            </a:r>
            <a:endParaRPr lang="en-US" altLang="ja-JP" sz="2400" dirty="0" smtClean="0">
              <a:solidFill>
                <a:schemeClr val="tx1"/>
              </a:solidFill>
            </a:endParaRPr>
          </a:p>
          <a:p>
            <a:endParaRPr lang="en-US" altLang="ja-JP" sz="2400" dirty="0" smtClean="0">
              <a:solidFill>
                <a:schemeClr val="tx1"/>
              </a:solidFill>
            </a:endParaRPr>
          </a:p>
        </p:txBody>
      </p:sp>
      <p:sp>
        <p:nvSpPr>
          <p:cNvPr id="4" name="サブタイトル 2"/>
          <p:cNvSpPr txBox="1">
            <a:spLocks/>
          </p:cNvSpPr>
          <p:nvPr/>
        </p:nvSpPr>
        <p:spPr>
          <a:xfrm>
            <a:off x="3805843" y="6312804"/>
            <a:ext cx="9088223" cy="431513"/>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ja-JP" altLang="en-US" sz="2400" dirty="0">
              <a:solidFill>
                <a:schemeClr val="tx1"/>
              </a:solidFill>
            </a:endParaRPr>
          </a:p>
        </p:txBody>
      </p:sp>
    </p:spTree>
    <p:extLst>
      <p:ext uri="{BB962C8B-B14F-4D97-AF65-F5344CB8AC3E}">
        <p14:creationId xmlns:p14="http://schemas.microsoft.com/office/powerpoint/2010/main" val="956738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417084" y="743592"/>
            <a:ext cx="11034444" cy="4882128"/>
          </a:xfrm>
        </p:spPr>
        <p:txBody>
          <a:bodyPr>
            <a:noAutofit/>
          </a:bodyPr>
          <a:lstStyle/>
          <a:p>
            <a:endParaRPr lang="en-US" altLang="ja-JP" sz="2400" dirty="0">
              <a:solidFill>
                <a:schemeClr val="tx1"/>
              </a:solidFill>
            </a:endParaRPr>
          </a:p>
          <a:p>
            <a:r>
              <a:rPr lang="ja-JP" altLang="en-US" sz="2400" dirty="0" smtClean="0">
                <a:solidFill>
                  <a:schemeClr val="tx1"/>
                </a:solidFill>
              </a:rPr>
              <a:t>　テキスタイルセミナーでは、</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子ども達に繊維の魅力と不思議を体験させて頂きました。</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多くの子ども達が参加し、楽しく学んでおられておられました。</a:t>
            </a:r>
            <a:endParaRPr lang="en-US" altLang="ja-JP" sz="2400" dirty="0" smtClean="0">
              <a:solidFill>
                <a:schemeClr val="tx1"/>
              </a:solidFill>
            </a:endParaRPr>
          </a:p>
          <a:p>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今後も子どもの為の事業を商工会議所様など、他団体の方と連携できれば、</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より子ども達のためになればと思います。ありがとうございました。</a:t>
            </a:r>
            <a:endParaRPr lang="en-US" altLang="ja-JP" sz="2400" dirty="0" smtClean="0">
              <a:solidFill>
                <a:schemeClr val="tx1"/>
              </a:solidFill>
            </a:endParaRPr>
          </a:p>
          <a:p>
            <a:endParaRPr lang="en-US" altLang="ja-JP" sz="2400" dirty="0">
              <a:solidFill>
                <a:schemeClr val="tx1"/>
              </a:solidFill>
            </a:endParaRPr>
          </a:p>
          <a:p>
            <a:r>
              <a:rPr lang="ja-JP" altLang="en-US" sz="2400" dirty="0" smtClean="0">
                <a:solidFill>
                  <a:schemeClr val="tx1"/>
                </a:solidFill>
              </a:rPr>
              <a:t>　詳しくは、公益社団法人泉大津青年会議所様のホームページをご覧ください。</a:t>
            </a:r>
            <a:endParaRPr lang="en-US" altLang="ja-JP" sz="2400" dirty="0" smtClean="0">
              <a:solidFill>
                <a:schemeClr val="tx1"/>
              </a:solidFill>
            </a:endParaRPr>
          </a:p>
          <a:p>
            <a:r>
              <a:rPr lang="ja-JP" altLang="en-US" sz="2400" dirty="0" smtClean="0">
                <a:solidFill>
                  <a:schemeClr val="tx1"/>
                </a:solidFill>
              </a:rPr>
              <a:t>　</a:t>
            </a:r>
            <a:r>
              <a:rPr lang="en-US" altLang="ja-JP" sz="2400" dirty="0">
                <a:solidFill>
                  <a:schemeClr val="tx1"/>
                </a:solidFill>
              </a:rPr>
              <a:t>http://</a:t>
            </a:r>
            <a:r>
              <a:rPr lang="en-US" altLang="ja-JP" sz="2400" dirty="0" smtClean="0">
                <a:solidFill>
                  <a:schemeClr val="tx1"/>
                </a:solidFill>
              </a:rPr>
              <a:t>www.izumiotsu-jc.or.jp/cat_activity/</a:t>
            </a:r>
            <a:r>
              <a:rPr lang="ja-JP" altLang="en-US" sz="2400" dirty="0" smtClean="0">
                <a:solidFill>
                  <a:schemeClr val="tx1"/>
                </a:solidFill>
              </a:rPr>
              <a:t>テキスタイルセミナーご参加ありがとうございました</a:t>
            </a:r>
            <a:r>
              <a:rPr lang="en-US" altLang="ja-JP" sz="2400" dirty="0" smtClean="0">
                <a:solidFill>
                  <a:schemeClr val="tx1"/>
                </a:solidFill>
              </a:rPr>
              <a:t>/nggallery/page/2</a:t>
            </a:r>
          </a:p>
        </p:txBody>
      </p:sp>
      <p:sp>
        <p:nvSpPr>
          <p:cNvPr id="4" name="サブタイトル 2"/>
          <p:cNvSpPr txBox="1">
            <a:spLocks/>
          </p:cNvSpPr>
          <p:nvPr/>
        </p:nvSpPr>
        <p:spPr>
          <a:xfrm>
            <a:off x="3744199" y="6353900"/>
            <a:ext cx="9088223" cy="431513"/>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ja-JP" altLang="en-US" sz="2400" dirty="0">
              <a:solidFill>
                <a:schemeClr val="tx1"/>
              </a:solidFill>
            </a:endParaRPr>
          </a:p>
        </p:txBody>
      </p:sp>
    </p:spTree>
    <p:extLst>
      <p:ext uri="{BB962C8B-B14F-4D97-AF65-F5344CB8AC3E}">
        <p14:creationId xmlns:p14="http://schemas.microsoft.com/office/powerpoint/2010/main" val="1159022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577314" y="1322155"/>
            <a:ext cx="11614686" cy="4475014"/>
          </a:xfrm>
        </p:spPr>
        <p:txBody>
          <a:bodyPr>
            <a:noAutofit/>
          </a:bodyPr>
          <a:lstStyle/>
          <a:p>
            <a:r>
              <a:rPr lang="ja-JP" altLang="en-US" sz="2400" dirty="0">
                <a:solidFill>
                  <a:schemeClr val="tx1"/>
                </a:solidFill>
              </a:rPr>
              <a:t>　</a:t>
            </a:r>
            <a:r>
              <a:rPr lang="ja-JP" altLang="en-US" sz="2400" dirty="0" smtClean="0">
                <a:solidFill>
                  <a:schemeClr val="tx1"/>
                </a:solidFill>
              </a:rPr>
              <a:t>泉大津市</a:t>
            </a:r>
            <a:r>
              <a:rPr lang="ja-JP" altLang="en-US" sz="2400" dirty="0">
                <a:solidFill>
                  <a:schemeClr val="tx1"/>
                </a:solidFill>
              </a:rPr>
              <a:t>教育委員会と共同で大塚玲子さんを講師として</a:t>
            </a:r>
            <a:endParaRPr lang="en-US" altLang="ja-JP" sz="2400" dirty="0">
              <a:solidFill>
                <a:schemeClr val="tx1"/>
              </a:solidFill>
            </a:endParaRPr>
          </a:p>
          <a:p>
            <a:r>
              <a:rPr lang="en-US" altLang="ja-JP" sz="2400" dirty="0">
                <a:solidFill>
                  <a:schemeClr val="tx1"/>
                </a:solidFill>
              </a:rPr>
              <a:t>『PTA</a:t>
            </a:r>
            <a:r>
              <a:rPr lang="ja-JP" altLang="en-US" sz="2400" dirty="0">
                <a:solidFill>
                  <a:schemeClr val="tx1"/>
                </a:solidFill>
              </a:rPr>
              <a:t>は変えられる！～発想を変えて、時代にあった活動に使用～</a:t>
            </a:r>
            <a:r>
              <a:rPr lang="en-US" altLang="ja-JP" sz="2400" dirty="0">
                <a:solidFill>
                  <a:schemeClr val="tx1"/>
                </a:solidFill>
              </a:rPr>
              <a:t>』</a:t>
            </a:r>
            <a:r>
              <a:rPr lang="ja-JP" altLang="en-US" sz="2400" dirty="0">
                <a:solidFill>
                  <a:schemeClr val="tx1"/>
                </a:solidFill>
              </a:rPr>
              <a:t>を</a:t>
            </a:r>
            <a:r>
              <a:rPr lang="ja-JP" altLang="en-US" sz="2400" dirty="0" smtClean="0">
                <a:solidFill>
                  <a:schemeClr val="tx1"/>
                </a:solidFill>
              </a:rPr>
              <a:t>開催</a:t>
            </a:r>
            <a:endParaRPr lang="en-US" altLang="ja-JP" sz="2400" dirty="0" smtClean="0">
              <a:solidFill>
                <a:schemeClr val="tx1"/>
              </a:solidFill>
            </a:endParaRPr>
          </a:p>
          <a:p>
            <a:r>
              <a:rPr lang="ja-JP" altLang="en-US" sz="2400" dirty="0" smtClean="0">
                <a:solidFill>
                  <a:schemeClr val="tx1"/>
                </a:solidFill>
              </a:rPr>
              <a:t>　参加者は</a:t>
            </a:r>
            <a:r>
              <a:rPr lang="en-US" altLang="ja-JP" sz="2400" dirty="0" smtClean="0">
                <a:solidFill>
                  <a:schemeClr val="tx1"/>
                </a:solidFill>
              </a:rPr>
              <a:t>10</a:t>
            </a:r>
            <a:r>
              <a:rPr lang="ja-JP" altLang="en-US" sz="2400" dirty="0" smtClean="0">
                <a:solidFill>
                  <a:schemeClr val="tx1"/>
                </a:solidFill>
              </a:rPr>
              <a:t>数名と少なかったですが、市内は元より、近隣市や府外からも　　　参加される方もおられました。</a:t>
            </a:r>
            <a:endParaRPr lang="en-US" altLang="ja-JP" sz="2400" dirty="0" smtClean="0">
              <a:solidFill>
                <a:schemeClr val="tx1"/>
              </a:solidFill>
            </a:endParaRPr>
          </a:p>
          <a:p>
            <a:endParaRPr lang="en-US" altLang="ja-JP" sz="2400" dirty="0">
              <a:solidFill>
                <a:schemeClr val="tx1"/>
              </a:solidFill>
            </a:endParaRPr>
          </a:p>
          <a:p>
            <a:r>
              <a:rPr lang="ja-JP" altLang="en-US" sz="2400" dirty="0" smtClean="0">
                <a:solidFill>
                  <a:schemeClr val="tx1"/>
                </a:solidFill>
              </a:rPr>
              <a:t>　大阪府</a:t>
            </a:r>
            <a:r>
              <a:rPr lang="en-US" altLang="ja-JP" sz="2400" dirty="0" smtClean="0">
                <a:solidFill>
                  <a:schemeClr val="tx1"/>
                </a:solidFill>
              </a:rPr>
              <a:t>PTA</a:t>
            </a:r>
            <a:r>
              <a:rPr lang="ja-JP" altLang="en-US" sz="2400" dirty="0" smtClean="0">
                <a:solidFill>
                  <a:schemeClr val="tx1"/>
                </a:solidFill>
              </a:rPr>
              <a:t>協議会へ助成金を申請し、</a:t>
            </a:r>
            <a:endParaRPr lang="en-US" altLang="ja-JP" sz="2400" dirty="0" smtClean="0">
              <a:solidFill>
                <a:schemeClr val="tx1"/>
              </a:solidFill>
            </a:endParaRPr>
          </a:p>
          <a:p>
            <a:r>
              <a:rPr lang="ja-JP" altLang="en-US" sz="2400" dirty="0" smtClean="0">
                <a:solidFill>
                  <a:schemeClr val="tx1"/>
                </a:solidFill>
              </a:rPr>
              <a:t>その費用で開催しました。</a:t>
            </a:r>
            <a:endParaRPr lang="en-US" altLang="ja-JP" sz="2400" dirty="0" smtClean="0">
              <a:solidFill>
                <a:schemeClr val="tx1"/>
              </a:solidFill>
            </a:endParaRPr>
          </a:p>
          <a:p>
            <a:endParaRPr lang="en-US" altLang="ja-JP" sz="2400" dirty="0">
              <a:solidFill>
                <a:schemeClr val="tx1"/>
              </a:solidFill>
            </a:endParaRPr>
          </a:p>
          <a:p>
            <a:r>
              <a:rPr lang="ja-JP" altLang="en-US" sz="2400" dirty="0" smtClean="0">
                <a:solidFill>
                  <a:schemeClr val="tx1"/>
                </a:solidFill>
              </a:rPr>
              <a:t>大塚様、大阪府</a:t>
            </a:r>
            <a:r>
              <a:rPr lang="en-US" altLang="ja-JP" sz="2400" dirty="0" smtClean="0">
                <a:solidFill>
                  <a:schemeClr val="tx1"/>
                </a:solidFill>
              </a:rPr>
              <a:t>PTA</a:t>
            </a:r>
            <a:r>
              <a:rPr lang="ja-JP" altLang="en-US" sz="2400" dirty="0" smtClean="0">
                <a:solidFill>
                  <a:schemeClr val="tx1"/>
                </a:solidFill>
              </a:rPr>
              <a:t>協議会様、泉大津市教育委員会様、ありがとうございました。</a:t>
            </a:r>
            <a:endParaRPr lang="en-US" altLang="ja-JP" sz="2400" dirty="0" smtClean="0">
              <a:solidFill>
                <a:schemeClr val="tx1"/>
              </a:solidFill>
            </a:endParaRPr>
          </a:p>
          <a:p>
            <a:endParaRPr lang="en-US" altLang="ja-JP" sz="2400" dirty="0">
              <a:solidFill>
                <a:schemeClr val="tx1"/>
              </a:solidFill>
            </a:endParaRPr>
          </a:p>
          <a:p>
            <a:endParaRPr lang="en-US" altLang="ja-JP" sz="2400" dirty="0" smtClean="0"/>
          </a:p>
        </p:txBody>
      </p:sp>
      <p:sp>
        <p:nvSpPr>
          <p:cNvPr id="4" name="サブタイトル 2"/>
          <p:cNvSpPr txBox="1">
            <a:spLocks/>
          </p:cNvSpPr>
          <p:nvPr/>
        </p:nvSpPr>
        <p:spPr>
          <a:xfrm>
            <a:off x="4648324" y="6174103"/>
            <a:ext cx="8184099" cy="683897"/>
          </a:xfrm>
          <a:prstGeom prst="rect">
            <a:avLst/>
          </a:prstGeom>
        </p:spPr>
        <p:txBody>
          <a:bodyPr vert="horz" lIns="91440" tIns="45720" rIns="91440" bIns="45720" rtlCol="0" anchor="t">
            <a:normAutofit fontScale="55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2400" dirty="0" smtClean="0">
                <a:solidFill>
                  <a:schemeClr val="tx1"/>
                </a:solidFill>
              </a:rPr>
              <a:t>参考文献　大塚</a:t>
            </a:r>
            <a:r>
              <a:rPr lang="ja-JP" altLang="en-US" sz="2400" dirty="0">
                <a:solidFill>
                  <a:schemeClr val="tx1"/>
                </a:solidFill>
              </a:rPr>
              <a:t>玲子</a:t>
            </a:r>
            <a:r>
              <a:rPr lang="en-US" altLang="ja-JP" sz="2400" dirty="0">
                <a:solidFill>
                  <a:schemeClr val="tx1"/>
                </a:solidFill>
              </a:rPr>
              <a:t>『</a:t>
            </a:r>
            <a:r>
              <a:rPr lang="ja-JP" altLang="en-US" sz="2400" dirty="0"/>
              <a:t> </a:t>
            </a:r>
            <a:r>
              <a:rPr lang="ja-JP" altLang="en-US" sz="2400" dirty="0">
                <a:solidFill>
                  <a:schemeClr val="tx1"/>
                </a:solidFill>
              </a:rPr>
              <a:t>「</a:t>
            </a:r>
            <a:r>
              <a:rPr lang="en-US" altLang="ja-JP" sz="2400" dirty="0">
                <a:solidFill>
                  <a:schemeClr val="tx1"/>
                </a:solidFill>
              </a:rPr>
              <a:t>PTA</a:t>
            </a:r>
            <a:r>
              <a:rPr lang="ja-JP" altLang="en-US" sz="2400" dirty="0">
                <a:solidFill>
                  <a:schemeClr val="tx1"/>
                </a:solidFill>
              </a:rPr>
              <a:t>は任意です」と言っても大丈夫？ 選べる前提で勧誘する方法</a:t>
            </a:r>
            <a:r>
              <a:rPr lang="en-US" altLang="ja-JP" sz="2400" dirty="0" smtClean="0">
                <a:solidFill>
                  <a:schemeClr val="tx1"/>
                </a:solidFill>
              </a:rPr>
              <a:t>』</a:t>
            </a:r>
            <a:r>
              <a:rPr lang="ja-JP" altLang="en-US" sz="2400" dirty="0">
                <a:solidFill>
                  <a:schemeClr val="tx1"/>
                </a:solidFill>
              </a:rPr>
              <a:t>　</a:t>
            </a:r>
            <a:r>
              <a:rPr lang="en-US" altLang="ja-JP" sz="2400" dirty="0">
                <a:solidFill>
                  <a:schemeClr val="tx1"/>
                </a:solidFill>
              </a:rPr>
              <a:t>https://news.yahoo.co.jp/byline/otsukareiko/20190223-00115358/</a:t>
            </a:r>
            <a:r>
              <a:rPr lang="ja-JP" altLang="en-US" sz="2400" dirty="0">
                <a:solidFill>
                  <a:schemeClr val="tx1"/>
                </a:solidFill>
              </a:rPr>
              <a:t>　（</a:t>
            </a:r>
            <a:r>
              <a:rPr lang="en-US" altLang="ja-JP" sz="2400" dirty="0">
                <a:solidFill>
                  <a:schemeClr val="tx1"/>
                </a:solidFill>
              </a:rPr>
              <a:t>2019</a:t>
            </a:r>
            <a:r>
              <a:rPr lang="ja-JP" altLang="en-US" sz="2400" dirty="0">
                <a:solidFill>
                  <a:schemeClr val="tx1"/>
                </a:solidFill>
              </a:rPr>
              <a:t>年</a:t>
            </a:r>
            <a:r>
              <a:rPr lang="en-US" altLang="ja-JP" sz="2400" dirty="0">
                <a:solidFill>
                  <a:schemeClr val="tx1"/>
                </a:solidFill>
              </a:rPr>
              <a:t>5</a:t>
            </a:r>
            <a:r>
              <a:rPr lang="ja-JP" altLang="en-US" sz="2400" dirty="0">
                <a:solidFill>
                  <a:schemeClr val="tx1"/>
                </a:solidFill>
              </a:rPr>
              <a:t>月</a:t>
            </a:r>
            <a:r>
              <a:rPr lang="en-US" altLang="ja-JP" sz="2400" dirty="0">
                <a:solidFill>
                  <a:schemeClr val="tx1"/>
                </a:solidFill>
              </a:rPr>
              <a:t>6</a:t>
            </a:r>
            <a:r>
              <a:rPr lang="ja-JP" altLang="en-US" sz="2400" dirty="0">
                <a:solidFill>
                  <a:schemeClr val="tx1"/>
                </a:solidFill>
              </a:rPr>
              <a:t>日時点）</a:t>
            </a:r>
            <a:endParaRPr lang="en-US" altLang="ja-JP" sz="2400" dirty="0">
              <a:solidFill>
                <a:schemeClr val="tx1"/>
              </a:solidFill>
            </a:endParaRPr>
          </a:p>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a:t>
            </a:r>
            <a:r>
              <a:rPr lang="ja-JP" altLang="en-US" sz="2400" dirty="0">
                <a:solidFill>
                  <a:schemeClr val="tx1"/>
                </a:solidFill>
              </a:rPr>
              <a:t>度</a:t>
            </a:r>
            <a:r>
              <a:rPr lang="ja-JP" altLang="en-US" sz="2400" dirty="0" smtClean="0">
                <a:solidFill>
                  <a:schemeClr val="tx1"/>
                </a:solidFill>
              </a:rPr>
              <a:t>会長　楠本和夫</a:t>
            </a:r>
            <a:endParaRPr lang="ja-JP" altLang="en-US" sz="2400" dirty="0">
              <a:solidFill>
                <a:schemeClr val="tx1"/>
              </a:solidFill>
            </a:endParaRPr>
          </a:p>
        </p:txBody>
      </p:sp>
    </p:spTree>
    <p:extLst>
      <p:ext uri="{BB962C8B-B14F-4D97-AF65-F5344CB8AC3E}">
        <p14:creationId xmlns:p14="http://schemas.microsoft.com/office/powerpoint/2010/main" val="3570588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649233" y="1044753"/>
            <a:ext cx="11034444" cy="4475014"/>
          </a:xfrm>
        </p:spPr>
        <p:txBody>
          <a:bodyPr>
            <a:noAutofit/>
          </a:bodyPr>
          <a:lstStyle/>
          <a:p>
            <a:r>
              <a:rPr lang="ja-JP" altLang="en-US" sz="2400" dirty="0" smtClean="0">
                <a:solidFill>
                  <a:schemeClr val="tx1"/>
                </a:solidFill>
              </a:rPr>
              <a:t>　研修では、</a:t>
            </a:r>
            <a:r>
              <a:rPr lang="en-US" altLang="ja-JP" sz="2400" dirty="0" smtClean="0">
                <a:solidFill>
                  <a:schemeClr val="tx1"/>
                </a:solidFill>
              </a:rPr>
              <a:t>PTA</a:t>
            </a:r>
            <a:r>
              <a:rPr lang="ja-JP" altLang="en-US" sz="2400" dirty="0" smtClean="0">
                <a:solidFill>
                  <a:schemeClr val="tx1"/>
                </a:solidFill>
              </a:rPr>
              <a:t>は任意加入、任意参加であることや、やり方を変えて</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楽しく</a:t>
            </a:r>
            <a:r>
              <a:rPr lang="en-US" altLang="ja-JP" sz="2400" dirty="0" smtClean="0">
                <a:solidFill>
                  <a:schemeClr val="tx1"/>
                </a:solidFill>
              </a:rPr>
              <a:t>PTA</a:t>
            </a:r>
            <a:r>
              <a:rPr lang="ja-JP" altLang="en-US" sz="2400" dirty="0" smtClean="0">
                <a:solidFill>
                  <a:schemeClr val="tx1"/>
                </a:solidFill>
              </a:rPr>
              <a:t>活動をされている事例等を紹介して下さいました。</a:t>
            </a:r>
            <a:endParaRPr lang="en-US" altLang="ja-JP" sz="2400" dirty="0" smtClean="0">
              <a:solidFill>
                <a:schemeClr val="tx1"/>
              </a:solidFill>
            </a:endParaRPr>
          </a:p>
          <a:p>
            <a:r>
              <a:rPr lang="ja-JP" altLang="en-US" sz="2400" dirty="0" smtClean="0">
                <a:solidFill>
                  <a:schemeClr val="tx1"/>
                </a:solidFill>
              </a:rPr>
              <a:t>　</a:t>
            </a:r>
            <a:r>
              <a:rPr lang="en-US" altLang="ja-JP" sz="2400" dirty="0" smtClean="0">
                <a:solidFill>
                  <a:schemeClr val="tx1"/>
                </a:solidFill>
              </a:rPr>
              <a:t>PTA</a:t>
            </a:r>
            <a:r>
              <a:rPr lang="ja-JP" altLang="en-US" sz="2400" dirty="0" smtClean="0">
                <a:solidFill>
                  <a:schemeClr val="tx1"/>
                </a:solidFill>
              </a:rPr>
              <a:t>会員でない子どもへの対応の問題も教えて頂きました。</a:t>
            </a:r>
            <a:endParaRPr lang="en-US" altLang="ja-JP" sz="2400" dirty="0">
              <a:solidFill>
                <a:schemeClr val="tx1"/>
              </a:solidFill>
            </a:endParaRPr>
          </a:p>
          <a:p>
            <a:r>
              <a:rPr lang="ja-JP" altLang="en-US" sz="2400" dirty="0" smtClean="0">
                <a:solidFill>
                  <a:schemeClr val="tx1"/>
                </a:solidFill>
              </a:rPr>
              <a:t>　グループワークでは、色々な</a:t>
            </a:r>
            <a:r>
              <a:rPr lang="en-US" altLang="ja-JP" sz="2400" dirty="0" smtClean="0">
                <a:solidFill>
                  <a:schemeClr val="tx1"/>
                </a:solidFill>
              </a:rPr>
              <a:t>PTA</a:t>
            </a:r>
            <a:r>
              <a:rPr lang="ja-JP" altLang="en-US" sz="2400" dirty="0" smtClean="0">
                <a:solidFill>
                  <a:schemeClr val="tx1"/>
                </a:solidFill>
              </a:rPr>
              <a:t>の方が参加されており、</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他の</a:t>
            </a:r>
            <a:r>
              <a:rPr lang="en-US" altLang="ja-JP" sz="2400" dirty="0" smtClean="0">
                <a:solidFill>
                  <a:schemeClr val="tx1"/>
                </a:solidFill>
              </a:rPr>
              <a:t>PTA</a:t>
            </a:r>
            <a:r>
              <a:rPr lang="ja-JP" altLang="en-US" sz="2400" dirty="0" smtClean="0">
                <a:solidFill>
                  <a:schemeClr val="tx1"/>
                </a:solidFill>
              </a:rPr>
              <a:t>の課題や課題解決のヒントを聞き、勉強になりました。</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みんなが楽しく、楽に</a:t>
            </a:r>
            <a:r>
              <a:rPr lang="en-US" altLang="ja-JP" sz="2400" dirty="0" smtClean="0">
                <a:solidFill>
                  <a:schemeClr val="tx1"/>
                </a:solidFill>
              </a:rPr>
              <a:t>PTA</a:t>
            </a:r>
            <a:r>
              <a:rPr lang="ja-JP" altLang="en-US" sz="2400" dirty="0" smtClean="0">
                <a:solidFill>
                  <a:schemeClr val="tx1"/>
                </a:solidFill>
              </a:rPr>
              <a:t>を出来るヒントになったのではと思います。</a:t>
            </a:r>
            <a:endParaRPr lang="en-US" altLang="ja-JP" sz="2400" dirty="0" smtClean="0">
              <a:solidFill>
                <a:schemeClr val="tx1"/>
              </a:solidFill>
            </a:endParaRPr>
          </a:p>
          <a:p>
            <a:endParaRPr lang="en-US" altLang="ja-JP" sz="2400" dirty="0">
              <a:solidFill>
                <a:schemeClr val="tx1"/>
              </a:solidFill>
            </a:endParaRPr>
          </a:p>
          <a:p>
            <a:r>
              <a:rPr lang="ja-JP" altLang="en-US" sz="2400" dirty="0" smtClean="0">
                <a:solidFill>
                  <a:schemeClr val="tx1"/>
                </a:solidFill>
              </a:rPr>
              <a:t>　研修前に大塚さんがアップされた記事も紹介下さいました。</a:t>
            </a:r>
            <a:endParaRPr lang="en-US" altLang="ja-JP" sz="2400" dirty="0" smtClean="0">
              <a:solidFill>
                <a:schemeClr val="tx1"/>
              </a:solidFill>
            </a:endParaRPr>
          </a:p>
          <a:p>
            <a:r>
              <a:rPr lang="ja-JP" altLang="en-US" sz="2400" dirty="0" smtClean="0">
                <a:solidFill>
                  <a:schemeClr val="tx1"/>
                </a:solidFill>
              </a:rPr>
              <a:t>　研修の内容が一部わかると思います。是非ご覧ください。</a:t>
            </a:r>
            <a:endParaRPr lang="en-US" altLang="ja-JP" sz="2400" dirty="0" smtClean="0">
              <a:solidFill>
                <a:schemeClr val="tx1"/>
              </a:solidFill>
            </a:endParaRPr>
          </a:p>
          <a:p>
            <a:r>
              <a:rPr lang="en-US" altLang="ja-JP" sz="2400" dirty="0">
                <a:hlinkClick r:id="rId2"/>
              </a:rPr>
              <a:t>https://news.yahoo.co.jp/byline/otsukareiko/20190223-00115358</a:t>
            </a:r>
            <a:r>
              <a:rPr lang="en-US" altLang="ja-JP" sz="2400" dirty="0" smtClean="0">
                <a:hlinkClick r:id="rId2"/>
              </a:rPr>
              <a:t>/</a:t>
            </a:r>
            <a:r>
              <a:rPr lang="ja-JP" altLang="en-US" sz="2400" dirty="0" smtClean="0"/>
              <a:t>　</a:t>
            </a:r>
            <a:endParaRPr lang="en-US" altLang="ja-JP" sz="2400" dirty="0" smtClean="0"/>
          </a:p>
        </p:txBody>
      </p:sp>
      <p:sp>
        <p:nvSpPr>
          <p:cNvPr id="4" name="サブタイトル 2"/>
          <p:cNvSpPr txBox="1">
            <a:spLocks/>
          </p:cNvSpPr>
          <p:nvPr/>
        </p:nvSpPr>
        <p:spPr>
          <a:xfrm>
            <a:off x="4648324" y="6174103"/>
            <a:ext cx="8184099" cy="683897"/>
          </a:xfrm>
          <a:prstGeom prst="rect">
            <a:avLst/>
          </a:prstGeom>
        </p:spPr>
        <p:txBody>
          <a:bodyPr vert="horz" lIns="91440" tIns="45720" rIns="91440" bIns="45720" rtlCol="0" anchor="t">
            <a:normAutofit fontScale="55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2400" dirty="0" smtClean="0">
                <a:solidFill>
                  <a:schemeClr val="tx1"/>
                </a:solidFill>
              </a:rPr>
              <a:t>参考文献　大塚</a:t>
            </a:r>
            <a:r>
              <a:rPr lang="ja-JP" altLang="en-US" sz="2400" dirty="0">
                <a:solidFill>
                  <a:schemeClr val="tx1"/>
                </a:solidFill>
              </a:rPr>
              <a:t>玲子</a:t>
            </a:r>
            <a:r>
              <a:rPr lang="en-US" altLang="ja-JP" sz="2400" dirty="0">
                <a:solidFill>
                  <a:schemeClr val="tx1"/>
                </a:solidFill>
              </a:rPr>
              <a:t>『</a:t>
            </a:r>
            <a:r>
              <a:rPr lang="ja-JP" altLang="en-US" sz="2400" dirty="0"/>
              <a:t> </a:t>
            </a:r>
            <a:r>
              <a:rPr lang="ja-JP" altLang="en-US" sz="2400" dirty="0">
                <a:solidFill>
                  <a:schemeClr val="tx1"/>
                </a:solidFill>
              </a:rPr>
              <a:t>「</a:t>
            </a:r>
            <a:r>
              <a:rPr lang="en-US" altLang="ja-JP" sz="2400" dirty="0">
                <a:solidFill>
                  <a:schemeClr val="tx1"/>
                </a:solidFill>
              </a:rPr>
              <a:t>PTA</a:t>
            </a:r>
            <a:r>
              <a:rPr lang="ja-JP" altLang="en-US" sz="2400" dirty="0">
                <a:solidFill>
                  <a:schemeClr val="tx1"/>
                </a:solidFill>
              </a:rPr>
              <a:t>は任意です」と言っても大丈夫？ 選べる前提で勧誘する方法</a:t>
            </a:r>
            <a:r>
              <a:rPr lang="en-US" altLang="ja-JP" sz="2400" dirty="0" smtClean="0">
                <a:solidFill>
                  <a:schemeClr val="tx1"/>
                </a:solidFill>
              </a:rPr>
              <a:t>』</a:t>
            </a:r>
            <a:r>
              <a:rPr lang="ja-JP" altLang="en-US" sz="2400" dirty="0">
                <a:solidFill>
                  <a:schemeClr val="tx1"/>
                </a:solidFill>
              </a:rPr>
              <a:t>　</a:t>
            </a:r>
            <a:r>
              <a:rPr lang="en-US" altLang="ja-JP" sz="2400" dirty="0">
                <a:solidFill>
                  <a:schemeClr val="tx1"/>
                </a:solidFill>
              </a:rPr>
              <a:t>https://news.yahoo.co.jp/byline/otsukareiko/20190223-00115358/</a:t>
            </a:r>
            <a:r>
              <a:rPr lang="ja-JP" altLang="en-US" sz="2400" dirty="0">
                <a:solidFill>
                  <a:schemeClr val="tx1"/>
                </a:solidFill>
              </a:rPr>
              <a:t>　（</a:t>
            </a:r>
            <a:r>
              <a:rPr lang="en-US" altLang="ja-JP" sz="2400" dirty="0">
                <a:solidFill>
                  <a:schemeClr val="tx1"/>
                </a:solidFill>
              </a:rPr>
              <a:t>2019</a:t>
            </a:r>
            <a:r>
              <a:rPr lang="ja-JP" altLang="en-US" sz="2400" dirty="0">
                <a:solidFill>
                  <a:schemeClr val="tx1"/>
                </a:solidFill>
              </a:rPr>
              <a:t>年</a:t>
            </a:r>
            <a:r>
              <a:rPr lang="en-US" altLang="ja-JP" sz="2400" dirty="0">
                <a:solidFill>
                  <a:schemeClr val="tx1"/>
                </a:solidFill>
              </a:rPr>
              <a:t>5</a:t>
            </a:r>
            <a:r>
              <a:rPr lang="ja-JP" altLang="en-US" sz="2400" dirty="0">
                <a:solidFill>
                  <a:schemeClr val="tx1"/>
                </a:solidFill>
              </a:rPr>
              <a:t>月</a:t>
            </a:r>
            <a:r>
              <a:rPr lang="en-US" altLang="ja-JP" sz="2400" dirty="0">
                <a:solidFill>
                  <a:schemeClr val="tx1"/>
                </a:solidFill>
              </a:rPr>
              <a:t>6</a:t>
            </a:r>
            <a:r>
              <a:rPr lang="ja-JP" altLang="en-US" sz="2400" dirty="0">
                <a:solidFill>
                  <a:schemeClr val="tx1"/>
                </a:solidFill>
              </a:rPr>
              <a:t>日時点）</a:t>
            </a:r>
            <a:endParaRPr lang="en-US" altLang="ja-JP" sz="2400" dirty="0">
              <a:solidFill>
                <a:schemeClr val="tx1"/>
              </a:solidFill>
            </a:endParaRPr>
          </a:p>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ja-JP" altLang="en-US" sz="2400" dirty="0">
              <a:solidFill>
                <a:schemeClr val="tx1"/>
              </a:solidFill>
            </a:endParaRPr>
          </a:p>
        </p:txBody>
      </p:sp>
    </p:spTree>
    <p:extLst>
      <p:ext uri="{BB962C8B-B14F-4D97-AF65-F5344CB8AC3E}">
        <p14:creationId xmlns:p14="http://schemas.microsoft.com/office/powerpoint/2010/main" val="3849185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417084" y="1034479"/>
            <a:ext cx="11774916" cy="4475014"/>
          </a:xfrm>
        </p:spPr>
        <p:txBody>
          <a:bodyPr>
            <a:noAutofit/>
          </a:bodyPr>
          <a:lstStyle/>
          <a:p>
            <a:r>
              <a:rPr lang="ja-JP" altLang="en-US" sz="2400" dirty="0" smtClean="0">
                <a:solidFill>
                  <a:schemeClr val="tx1"/>
                </a:solidFill>
              </a:rPr>
              <a:t>　研修もあって、今年の入学式では、</a:t>
            </a:r>
            <a:endParaRPr lang="en-US" altLang="ja-JP" sz="2400" dirty="0" smtClean="0">
              <a:solidFill>
                <a:schemeClr val="tx1"/>
              </a:solidFill>
            </a:endParaRPr>
          </a:p>
          <a:p>
            <a:r>
              <a:rPr lang="ja-JP" altLang="en-US" sz="2400" dirty="0" smtClean="0">
                <a:solidFill>
                  <a:schemeClr val="tx1"/>
                </a:solidFill>
              </a:rPr>
              <a:t>保護者に</a:t>
            </a:r>
            <a:r>
              <a:rPr lang="en-US" altLang="ja-JP" sz="2400" dirty="0" smtClean="0">
                <a:solidFill>
                  <a:schemeClr val="tx1"/>
                </a:solidFill>
              </a:rPr>
              <a:t>PTA</a:t>
            </a:r>
            <a:r>
              <a:rPr lang="ja-JP" altLang="en-US" sz="2400" dirty="0" smtClean="0">
                <a:solidFill>
                  <a:schemeClr val="tx1"/>
                </a:solidFill>
              </a:rPr>
              <a:t>が加入も参加も任意であることもはっきり説明させて頂きました。</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保護者と先生が作る</a:t>
            </a:r>
            <a:r>
              <a:rPr lang="en-US" altLang="ja-JP" sz="2400" dirty="0" smtClean="0">
                <a:solidFill>
                  <a:schemeClr val="tx1"/>
                </a:solidFill>
              </a:rPr>
              <a:t>PTA</a:t>
            </a:r>
            <a:r>
              <a:rPr lang="ja-JP" altLang="en-US" sz="2400" dirty="0" smtClean="0">
                <a:solidFill>
                  <a:schemeClr val="tx1"/>
                </a:solidFill>
              </a:rPr>
              <a:t>は子ども達の見本になってほしいです。</a:t>
            </a:r>
            <a:endParaRPr lang="en-US" altLang="ja-JP" sz="2400" dirty="0" smtClean="0">
              <a:solidFill>
                <a:schemeClr val="tx1"/>
              </a:solidFill>
            </a:endParaRPr>
          </a:p>
          <a:p>
            <a:r>
              <a:rPr lang="ja-JP" altLang="en-US" sz="2400" dirty="0">
                <a:solidFill>
                  <a:schemeClr val="tx1"/>
                </a:solidFill>
              </a:rPr>
              <a:t>　</a:t>
            </a:r>
            <a:r>
              <a:rPr lang="en-US" altLang="ja-JP" sz="2400" dirty="0" smtClean="0">
                <a:solidFill>
                  <a:schemeClr val="tx1"/>
                </a:solidFill>
              </a:rPr>
              <a:t>PTA</a:t>
            </a:r>
            <a:r>
              <a:rPr lang="ja-JP" altLang="en-US" sz="2400" dirty="0" smtClean="0">
                <a:solidFill>
                  <a:schemeClr val="tx1"/>
                </a:solidFill>
              </a:rPr>
              <a:t>に入らない家庭の子どもも分け隔てなく対応してほしいと思います。</a:t>
            </a:r>
            <a:endParaRPr lang="en-US" altLang="ja-JP" sz="2400" dirty="0" smtClean="0">
              <a:solidFill>
                <a:schemeClr val="tx1"/>
              </a:solidFill>
            </a:endParaRPr>
          </a:p>
          <a:p>
            <a:r>
              <a:rPr lang="ja-JP" altLang="en-US" sz="2400" dirty="0">
                <a:solidFill>
                  <a:schemeClr val="tx1"/>
                </a:solidFill>
              </a:rPr>
              <a:t>　</a:t>
            </a:r>
            <a:r>
              <a:rPr lang="en-US" altLang="ja-JP" sz="2400" dirty="0" smtClean="0">
                <a:solidFill>
                  <a:schemeClr val="tx1"/>
                </a:solidFill>
              </a:rPr>
              <a:t>PTA</a:t>
            </a:r>
            <a:r>
              <a:rPr lang="ja-JP" altLang="en-US" sz="2400" dirty="0" smtClean="0">
                <a:solidFill>
                  <a:schemeClr val="tx1"/>
                </a:solidFill>
              </a:rPr>
              <a:t>に入っている人も入っていない人も仲良くして</a:t>
            </a:r>
            <a:endParaRPr lang="en-US" altLang="ja-JP" sz="2400" dirty="0" smtClean="0">
              <a:solidFill>
                <a:schemeClr val="tx1"/>
              </a:solidFill>
            </a:endParaRPr>
          </a:p>
          <a:p>
            <a:r>
              <a:rPr lang="ja-JP" altLang="en-US" sz="2400" dirty="0" smtClean="0">
                <a:solidFill>
                  <a:schemeClr val="tx1"/>
                </a:solidFill>
              </a:rPr>
              <a:t>つまらないことでケンカしないで、子ども達の見本になってと思います。</a:t>
            </a:r>
            <a:endParaRPr lang="en-US" altLang="ja-JP" sz="2400" dirty="0" smtClean="0">
              <a:solidFill>
                <a:schemeClr val="tx1"/>
              </a:solidFill>
            </a:endParaRPr>
          </a:p>
          <a:p>
            <a:r>
              <a:rPr lang="ja-JP" altLang="en-US" sz="2400" dirty="0" smtClean="0">
                <a:solidFill>
                  <a:schemeClr val="tx1"/>
                </a:solidFill>
              </a:rPr>
              <a:t>　</a:t>
            </a:r>
            <a:r>
              <a:rPr lang="en-US" altLang="ja-JP" sz="2400" dirty="0" smtClean="0">
                <a:solidFill>
                  <a:schemeClr val="tx1"/>
                </a:solidFill>
              </a:rPr>
              <a:t>『</a:t>
            </a:r>
            <a:r>
              <a:rPr lang="ja-JP" altLang="en-US" sz="2400" dirty="0" smtClean="0">
                <a:solidFill>
                  <a:schemeClr val="tx1"/>
                </a:solidFill>
              </a:rPr>
              <a:t>相手（考え方や立場が違う人）の気持ちになって考えよう</a:t>
            </a:r>
            <a:r>
              <a:rPr lang="en-US" altLang="ja-JP" sz="2400" dirty="0" smtClean="0">
                <a:solidFill>
                  <a:schemeClr val="tx1"/>
                </a:solidFill>
              </a:rPr>
              <a:t>』</a:t>
            </a:r>
          </a:p>
          <a:p>
            <a:r>
              <a:rPr lang="ja-JP" altLang="en-US" sz="2400" dirty="0">
                <a:solidFill>
                  <a:schemeClr val="tx1"/>
                </a:solidFill>
              </a:rPr>
              <a:t>　</a:t>
            </a:r>
            <a:r>
              <a:rPr lang="en-US" altLang="ja-JP" sz="2400" dirty="0" smtClean="0">
                <a:solidFill>
                  <a:schemeClr val="tx1"/>
                </a:solidFill>
              </a:rPr>
              <a:t>『</a:t>
            </a:r>
            <a:r>
              <a:rPr lang="ja-JP" altLang="en-US" sz="2400" dirty="0" smtClean="0">
                <a:solidFill>
                  <a:schemeClr val="tx1"/>
                </a:solidFill>
              </a:rPr>
              <a:t>仲間外れにしない</a:t>
            </a:r>
            <a:r>
              <a:rPr lang="en-US" altLang="ja-JP" sz="2400" dirty="0" smtClean="0">
                <a:solidFill>
                  <a:schemeClr val="tx1"/>
                </a:solidFill>
              </a:rPr>
              <a:t>』</a:t>
            </a:r>
          </a:p>
          <a:p>
            <a:r>
              <a:rPr lang="ja-JP" altLang="en-US" sz="2400" dirty="0" smtClean="0">
                <a:solidFill>
                  <a:schemeClr val="tx1"/>
                </a:solidFill>
              </a:rPr>
              <a:t>これって、保護者や先生方が子ども達に教えていることじゃないかな。</a:t>
            </a:r>
            <a:endParaRPr lang="en-US" altLang="ja-JP" sz="2400" dirty="0" smtClean="0">
              <a:solidFill>
                <a:schemeClr val="tx1"/>
              </a:solidFill>
            </a:endParaRPr>
          </a:p>
          <a:p>
            <a:r>
              <a:rPr lang="en-US" altLang="ja-JP" sz="2400" dirty="0" smtClean="0">
                <a:solidFill>
                  <a:schemeClr val="tx1"/>
                </a:solidFill>
              </a:rPr>
              <a:t>PTA</a:t>
            </a:r>
            <a:r>
              <a:rPr lang="ja-JP" altLang="en-US" sz="2400" dirty="0" smtClean="0">
                <a:solidFill>
                  <a:schemeClr val="tx1"/>
                </a:solidFill>
              </a:rPr>
              <a:t>行事でのケガのとき</a:t>
            </a:r>
            <a:r>
              <a:rPr lang="en-US" altLang="ja-JP" sz="2400" dirty="0" smtClean="0">
                <a:solidFill>
                  <a:schemeClr val="tx1"/>
                </a:solidFill>
              </a:rPr>
              <a:t>PT</a:t>
            </a:r>
            <a:r>
              <a:rPr lang="en-US" altLang="ja-JP" sz="2400" dirty="0">
                <a:solidFill>
                  <a:schemeClr val="tx1"/>
                </a:solidFill>
              </a:rPr>
              <a:t>A</a:t>
            </a:r>
            <a:r>
              <a:rPr lang="ja-JP" altLang="en-US" sz="2400" dirty="0" smtClean="0">
                <a:solidFill>
                  <a:schemeClr val="tx1"/>
                </a:solidFill>
              </a:rPr>
              <a:t>保険がきかない等の説明は必要かな。</a:t>
            </a:r>
            <a:endParaRPr lang="en-US" altLang="ja-JP" sz="2400" dirty="0" smtClean="0">
              <a:solidFill>
                <a:schemeClr val="tx1"/>
              </a:solidFill>
            </a:endParaRPr>
          </a:p>
          <a:p>
            <a:endParaRPr lang="en-US" altLang="ja-JP" sz="2400" dirty="0" smtClean="0">
              <a:solidFill>
                <a:schemeClr val="tx1"/>
              </a:solidFill>
            </a:endParaRPr>
          </a:p>
          <a:p>
            <a:endParaRPr lang="en-US" altLang="ja-JP" sz="2400" dirty="0" smtClean="0"/>
          </a:p>
        </p:txBody>
      </p:sp>
      <p:sp>
        <p:nvSpPr>
          <p:cNvPr id="4" name="サブタイトル 2"/>
          <p:cNvSpPr txBox="1">
            <a:spLocks/>
          </p:cNvSpPr>
          <p:nvPr/>
        </p:nvSpPr>
        <p:spPr>
          <a:xfrm>
            <a:off x="4648324" y="6174103"/>
            <a:ext cx="8184099" cy="683897"/>
          </a:xfrm>
          <a:prstGeom prst="rect">
            <a:avLst/>
          </a:prstGeom>
        </p:spPr>
        <p:txBody>
          <a:bodyPr vert="horz" lIns="91440" tIns="45720" rIns="91440" bIns="45720" rtlCol="0" anchor="t">
            <a:normAutofit fontScale="55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2400" dirty="0" smtClean="0">
                <a:solidFill>
                  <a:schemeClr val="tx1"/>
                </a:solidFill>
              </a:rPr>
              <a:t>参考文献　大塚</a:t>
            </a:r>
            <a:r>
              <a:rPr lang="ja-JP" altLang="en-US" sz="2400" dirty="0">
                <a:solidFill>
                  <a:schemeClr val="tx1"/>
                </a:solidFill>
              </a:rPr>
              <a:t>玲子</a:t>
            </a:r>
            <a:r>
              <a:rPr lang="en-US" altLang="ja-JP" sz="2400" dirty="0">
                <a:solidFill>
                  <a:schemeClr val="tx1"/>
                </a:solidFill>
              </a:rPr>
              <a:t>『</a:t>
            </a:r>
            <a:r>
              <a:rPr lang="ja-JP" altLang="en-US" sz="2400" dirty="0"/>
              <a:t> </a:t>
            </a:r>
            <a:r>
              <a:rPr lang="ja-JP" altLang="en-US" sz="2400" dirty="0">
                <a:solidFill>
                  <a:schemeClr val="tx1"/>
                </a:solidFill>
              </a:rPr>
              <a:t>「</a:t>
            </a:r>
            <a:r>
              <a:rPr lang="en-US" altLang="ja-JP" sz="2400" dirty="0">
                <a:solidFill>
                  <a:schemeClr val="tx1"/>
                </a:solidFill>
              </a:rPr>
              <a:t>PTA</a:t>
            </a:r>
            <a:r>
              <a:rPr lang="ja-JP" altLang="en-US" sz="2400" dirty="0">
                <a:solidFill>
                  <a:schemeClr val="tx1"/>
                </a:solidFill>
              </a:rPr>
              <a:t>は任意です」と言っても大丈夫？ 選べる前提で勧誘する方法</a:t>
            </a:r>
            <a:r>
              <a:rPr lang="en-US" altLang="ja-JP" sz="2400" dirty="0" smtClean="0">
                <a:solidFill>
                  <a:schemeClr val="tx1"/>
                </a:solidFill>
              </a:rPr>
              <a:t>』</a:t>
            </a:r>
            <a:r>
              <a:rPr lang="ja-JP" altLang="en-US" sz="2400" dirty="0">
                <a:solidFill>
                  <a:schemeClr val="tx1"/>
                </a:solidFill>
              </a:rPr>
              <a:t>　</a:t>
            </a:r>
            <a:r>
              <a:rPr lang="en-US" altLang="ja-JP" sz="2400" dirty="0">
                <a:solidFill>
                  <a:schemeClr val="tx1"/>
                </a:solidFill>
              </a:rPr>
              <a:t>https://news.yahoo.co.jp/byline/otsukareiko/20190223-00115358/</a:t>
            </a:r>
            <a:r>
              <a:rPr lang="ja-JP" altLang="en-US" sz="2400" dirty="0">
                <a:solidFill>
                  <a:schemeClr val="tx1"/>
                </a:solidFill>
              </a:rPr>
              <a:t>　（</a:t>
            </a:r>
            <a:r>
              <a:rPr lang="en-US" altLang="ja-JP" sz="2400" dirty="0">
                <a:solidFill>
                  <a:schemeClr val="tx1"/>
                </a:solidFill>
              </a:rPr>
              <a:t>2019</a:t>
            </a:r>
            <a:r>
              <a:rPr lang="ja-JP" altLang="en-US" sz="2400" dirty="0">
                <a:solidFill>
                  <a:schemeClr val="tx1"/>
                </a:solidFill>
              </a:rPr>
              <a:t>年</a:t>
            </a:r>
            <a:r>
              <a:rPr lang="en-US" altLang="ja-JP" sz="2400" dirty="0">
                <a:solidFill>
                  <a:schemeClr val="tx1"/>
                </a:solidFill>
              </a:rPr>
              <a:t>5</a:t>
            </a:r>
            <a:r>
              <a:rPr lang="ja-JP" altLang="en-US" sz="2400" dirty="0">
                <a:solidFill>
                  <a:schemeClr val="tx1"/>
                </a:solidFill>
              </a:rPr>
              <a:t>月</a:t>
            </a:r>
            <a:r>
              <a:rPr lang="en-US" altLang="ja-JP" sz="2400" dirty="0">
                <a:solidFill>
                  <a:schemeClr val="tx1"/>
                </a:solidFill>
              </a:rPr>
              <a:t>6</a:t>
            </a:r>
            <a:r>
              <a:rPr lang="ja-JP" altLang="en-US" sz="2400" dirty="0">
                <a:solidFill>
                  <a:schemeClr val="tx1"/>
                </a:solidFill>
              </a:rPr>
              <a:t>日時点）</a:t>
            </a:r>
            <a:endParaRPr lang="en-US" altLang="ja-JP" sz="2400" dirty="0">
              <a:solidFill>
                <a:schemeClr val="tx1"/>
              </a:solidFill>
            </a:endParaRPr>
          </a:p>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ja-JP" altLang="en-US" sz="2400" dirty="0">
              <a:solidFill>
                <a:schemeClr val="tx1"/>
              </a:solidFill>
            </a:endParaRPr>
          </a:p>
        </p:txBody>
      </p:sp>
    </p:spTree>
    <p:extLst>
      <p:ext uri="{BB962C8B-B14F-4D97-AF65-F5344CB8AC3E}">
        <p14:creationId xmlns:p14="http://schemas.microsoft.com/office/powerpoint/2010/main" val="80365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567040" y="1322155"/>
            <a:ext cx="11034444" cy="4475014"/>
          </a:xfrm>
        </p:spPr>
        <p:txBody>
          <a:bodyPr>
            <a:noAutofit/>
          </a:bodyPr>
          <a:lstStyle/>
          <a:p>
            <a:r>
              <a:rPr lang="ja-JP" altLang="en-US" sz="2400" dirty="0" smtClean="0">
                <a:solidFill>
                  <a:schemeClr val="tx1"/>
                </a:solidFill>
              </a:rPr>
              <a:t>今まで学級委員や実行委員で行ってきたことも、</a:t>
            </a:r>
            <a:endParaRPr lang="en-US" altLang="ja-JP" sz="2400" dirty="0" smtClean="0">
              <a:solidFill>
                <a:schemeClr val="tx1"/>
              </a:solidFill>
            </a:endParaRPr>
          </a:p>
          <a:p>
            <a:r>
              <a:rPr lang="ja-JP" altLang="en-US" sz="2400" dirty="0" smtClean="0">
                <a:solidFill>
                  <a:schemeClr val="tx1"/>
                </a:solidFill>
              </a:rPr>
              <a:t>保護者みんなでする方法に変えていき、</a:t>
            </a:r>
            <a:endParaRPr lang="en-US" altLang="ja-JP" sz="2400" dirty="0" smtClean="0">
              <a:solidFill>
                <a:schemeClr val="tx1"/>
              </a:solidFill>
            </a:endParaRPr>
          </a:p>
          <a:p>
            <a:r>
              <a:rPr lang="ja-JP" altLang="en-US" sz="2400" dirty="0" smtClean="0">
                <a:solidFill>
                  <a:schemeClr val="tx1"/>
                </a:solidFill>
              </a:rPr>
              <a:t>誰かが大きな負担をするのではなく、みんなでやっていく。</a:t>
            </a:r>
            <a:endParaRPr lang="en-US" altLang="ja-JP" sz="2400" dirty="0" smtClean="0">
              <a:solidFill>
                <a:schemeClr val="tx1"/>
              </a:solidFill>
            </a:endParaRPr>
          </a:p>
          <a:p>
            <a:r>
              <a:rPr lang="ja-JP" altLang="en-US" sz="2400" dirty="0" smtClean="0">
                <a:solidFill>
                  <a:schemeClr val="tx1"/>
                </a:solidFill>
              </a:rPr>
              <a:t>そんなやり方に変えたらどうかな。</a:t>
            </a:r>
            <a:endParaRPr lang="en-US" altLang="ja-JP" sz="2400" dirty="0" smtClean="0">
              <a:solidFill>
                <a:schemeClr val="tx1"/>
              </a:solidFill>
            </a:endParaRPr>
          </a:p>
          <a:p>
            <a:r>
              <a:rPr lang="ja-JP" altLang="en-US" sz="2400" dirty="0" smtClean="0">
                <a:solidFill>
                  <a:schemeClr val="tx1"/>
                </a:solidFill>
              </a:rPr>
              <a:t>もちろん参加できなくてもいい。</a:t>
            </a:r>
            <a:endParaRPr lang="en-US" altLang="ja-JP" sz="2400" dirty="0" smtClean="0">
              <a:solidFill>
                <a:schemeClr val="tx1"/>
              </a:solidFill>
            </a:endParaRPr>
          </a:p>
          <a:p>
            <a:r>
              <a:rPr lang="ja-JP" altLang="en-US" sz="2400" dirty="0" smtClean="0">
                <a:solidFill>
                  <a:schemeClr val="tx1"/>
                </a:solidFill>
              </a:rPr>
              <a:t>そんなことを、先生や</a:t>
            </a:r>
            <a:r>
              <a:rPr lang="en-US" altLang="ja-JP" sz="2400" dirty="0" smtClean="0">
                <a:solidFill>
                  <a:schemeClr val="tx1"/>
                </a:solidFill>
              </a:rPr>
              <a:t>PTA</a:t>
            </a:r>
            <a:r>
              <a:rPr lang="ja-JP" altLang="en-US" sz="2400" dirty="0" smtClean="0">
                <a:solidFill>
                  <a:schemeClr val="tx1"/>
                </a:solidFill>
              </a:rPr>
              <a:t>の委員さんにお話しました。</a:t>
            </a:r>
            <a:endParaRPr lang="en-US" altLang="ja-JP" sz="2400" dirty="0">
              <a:solidFill>
                <a:schemeClr val="tx1"/>
              </a:solidFill>
            </a:endParaRPr>
          </a:p>
          <a:p>
            <a:endParaRPr lang="en-US" altLang="ja-JP" sz="2400" dirty="0" smtClean="0">
              <a:solidFill>
                <a:schemeClr val="tx1"/>
              </a:solidFill>
            </a:endParaRPr>
          </a:p>
          <a:p>
            <a:r>
              <a:rPr lang="ja-JP" altLang="en-US" sz="2400" dirty="0" smtClean="0">
                <a:solidFill>
                  <a:schemeClr val="tx1"/>
                </a:solidFill>
              </a:rPr>
              <a:t>（保護者は１，２年で交代なので</a:t>
            </a:r>
            <a:endParaRPr lang="en-US" altLang="ja-JP" sz="2400" dirty="0" smtClean="0">
              <a:solidFill>
                <a:schemeClr val="tx1"/>
              </a:solidFill>
            </a:endParaRPr>
          </a:p>
          <a:p>
            <a:r>
              <a:rPr lang="ja-JP" altLang="en-US" sz="2400" dirty="0" smtClean="0">
                <a:solidFill>
                  <a:schemeClr val="tx1"/>
                </a:solidFill>
              </a:rPr>
              <a:t>ずっと</a:t>
            </a:r>
            <a:r>
              <a:rPr lang="en-US" altLang="ja-JP" sz="2400" dirty="0" smtClean="0">
                <a:solidFill>
                  <a:schemeClr val="tx1"/>
                </a:solidFill>
              </a:rPr>
              <a:t>PTA</a:t>
            </a:r>
            <a:r>
              <a:rPr lang="ja-JP" altLang="en-US" sz="2400" dirty="0" smtClean="0">
                <a:solidFill>
                  <a:schemeClr val="tx1"/>
                </a:solidFill>
              </a:rPr>
              <a:t>に関わる先生方に長い目で見た改善のことは期待しています）</a:t>
            </a:r>
            <a:endParaRPr lang="en-US" altLang="ja-JP" sz="2400" dirty="0" smtClean="0">
              <a:solidFill>
                <a:schemeClr val="tx1"/>
              </a:solidFill>
            </a:endParaRPr>
          </a:p>
          <a:p>
            <a:endParaRPr lang="en-US" altLang="ja-JP" sz="2400" dirty="0" smtClean="0"/>
          </a:p>
        </p:txBody>
      </p:sp>
      <p:sp>
        <p:nvSpPr>
          <p:cNvPr id="4" name="サブタイトル 2"/>
          <p:cNvSpPr txBox="1">
            <a:spLocks/>
          </p:cNvSpPr>
          <p:nvPr/>
        </p:nvSpPr>
        <p:spPr>
          <a:xfrm>
            <a:off x="4648324" y="6174103"/>
            <a:ext cx="8184099" cy="683897"/>
          </a:xfrm>
          <a:prstGeom prst="rect">
            <a:avLst/>
          </a:prstGeom>
        </p:spPr>
        <p:txBody>
          <a:bodyPr vert="horz" lIns="91440" tIns="45720" rIns="91440" bIns="45720" rtlCol="0" anchor="t">
            <a:normAutofit fontScale="55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2400" dirty="0" smtClean="0">
                <a:solidFill>
                  <a:schemeClr val="tx1"/>
                </a:solidFill>
              </a:rPr>
              <a:t>参考文献　大塚</a:t>
            </a:r>
            <a:r>
              <a:rPr lang="ja-JP" altLang="en-US" sz="2400" dirty="0">
                <a:solidFill>
                  <a:schemeClr val="tx1"/>
                </a:solidFill>
              </a:rPr>
              <a:t>玲子</a:t>
            </a:r>
            <a:r>
              <a:rPr lang="en-US" altLang="ja-JP" sz="2400" dirty="0">
                <a:solidFill>
                  <a:schemeClr val="tx1"/>
                </a:solidFill>
              </a:rPr>
              <a:t>『</a:t>
            </a:r>
            <a:r>
              <a:rPr lang="ja-JP" altLang="en-US" sz="2400" dirty="0"/>
              <a:t> </a:t>
            </a:r>
            <a:r>
              <a:rPr lang="ja-JP" altLang="en-US" sz="2400" dirty="0">
                <a:solidFill>
                  <a:schemeClr val="tx1"/>
                </a:solidFill>
              </a:rPr>
              <a:t>「</a:t>
            </a:r>
            <a:r>
              <a:rPr lang="en-US" altLang="ja-JP" sz="2400" dirty="0">
                <a:solidFill>
                  <a:schemeClr val="tx1"/>
                </a:solidFill>
              </a:rPr>
              <a:t>PTA</a:t>
            </a:r>
            <a:r>
              <a:rPr lang="ja-JP" altLang="en-US" sz="2400" dirty="0">
                <a:solidFill>
                  <a:schemeClr val="tx1"/>
                </a:solidFill>
              </a:rPr>
              <a:t>は任意です」と言っても大丈夫？ 選べる前提で勧誘する方法</a:t>
            </a:r>
            <a:r>
              <a:rPr lang="en-US" altLang="ja-JP" sz="2400" dirty="0" smtClean="0">
                <a:solidFill>
                  <a:schemeClr val="tx1"/>
                </a:solidFill>
              </a:rPr>
              <a:t>』</a:t>
            </a:r>
            <a:r>
              <a:rPr lang="ja-JP" altLang="en-US" sz="2400" dirty="0">
                <a:solidFill>
                  <a:schemeClr val="tx1"/>
                </a:solidFill>
              </a:rPr>
              <a:t>　</a:t>
            </a:r>
            <a:r>
              <a:rPr lang="en-US" altLang="ja-JP" sz="2400" dirty="0">
                <a:solidFill>
                  <a:schemeClr val="tx1"/>
                </a:solidFill>
              </a:rPr>
              <a:t>https://news.yahoo.co.jp/byline/otsukareiko/20190223-00115358/</a:t>
            </a:r>
            <a:r>
              <a:rPr lang="ja-JP" altLang="en-US" sz="2400" dirty="0">
                <a:solidFill>
                  <a:schemeClr val="tx1"/>
                </a:solidFill>
              </a:rPr>
              <a:t>　（</a:t>
            </a:r>
            <a:r>
              <a:rPr lang="en-US" altLang="ja-JP" sz="2400" dirty="0">
                <a:solidFill>
                  <a:schemeClr val="tx1"/>
                </a:solidFill>
              </a:rPr>
              <a:t>2019</a:t>
            </a:r>
            <a:r>
              <a:rPr lang="ja-JP" altLang="en-US" sz="2400" dirty="0">
                <a:solidFill>
                  <a:schemeClr val="tx1"/>
                </a:solidFill>
              </a:rPr>
              <a:t>年</a:t>
            </a:r>
            <a:r>
              <a:rPr lang="en-US" altLang="ja-JP" sz="2400" dirty="0">
                <a:solidFill>
                  <a:schemeClr val="tx1"/>
                </a:solidFill>
              </a:rPr>
              <a:t>5</a:t>
            </a:r>
            <a:r>
              <a:rPr lang="ja-JP" altLang="en-US" sz="2400" dirty="0">
                <a:solidFill>
                  <a:schemeClr val="tx1"/>
                </a:solidFill>
              </a:rPr>
              <a:t>月</a:t>
            </a:r>
            <a:r>
              <a:rPr lang="en-US" altLang="ja-JP" sz="2400" dirty="0">
                <a:solidFill>
                  <a:schemeClr val="tx1"/>
                </a:solidFill>
              </a:rPr>
              <a:t>6</a:t>
            </a:r>
            <a:r>
              <a:rPr lang="ja-JP" altLang="en-US" sz="2400" dirty="0">
                <a:solidFill>
                  <a:schemeClr val="tx1"/>
                </a:solidFill>
              </a:rPr>
              <a:t>日時点）</a:t>
            </a:r>
            <a:endParaRPr lang="en-US" altLang="ja-JP" sz="2400" dirty="0">
              <a:solidFill>
                <a:schemeClr val="tx1"/>
              </a:solidFill>
            </a:endParaRPr>
          </a:p>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ja-JP" altLang="en-US" sz="2400" dirty="0">
              <a:solidFill>
                <a:schemeClr val="tx1"/>
              </a:solidFill>
            </a:endParaRPr>
          </a:p>
        </p:txBody>
      </p:sp>
    </p:spTree>
    <p:extLst>
      <p:ext uri="{BB962C8B-B14F-4D97-AF65-F5344CB8AC3E}">
        <p14:creationId xmlns:p14="http://schemas.microsoft.com/office/powerpoint/2010/main" val="3099243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417084" y="1157769"/>
            <a:ext cx="11034444" cy="4475014"/>
          </a:xfrm>
        </p:spPr>
        <p:txBody>
          <a:bodyPr>
            <a:noAutofit/>
          </a:bodyPr>
          <a:lstStyle/>
          <a:p>
            <a:r>
              <a:rPr lang="ja-JP" altLang="en-US" sz="2400" dirty="0" smtClean="0">
                <a:solidFill>
                  <a:schemeClr val="tx1"/>
                </a:solidFill>
              </a:rPr>
              <a:t>　研修前にも、もっと楽しく参加できるよう</a:t>
            </a:r>
            <a:endParaRPr lang="en-US" altLang="ja-JP" sz="2400" dirty="0" smtClean="0">
              <a:solidFill>
                <a:schemeClr val="tx1"/>
              </a:solidFill>
            </a:endParaRPr>
          </a:p>
          <a:p>
            <a:r>
              <a:rPr lang="ja-JP" altLang="en-US" sz="2400" dirty="0" smtClean="0">
                <a:solidFill>
                  <a:schemeClr val="tx1"/>
                </a:solidFill>
              </a:rPr>
              <a:t>　条南小</a:t>
            </a:r>
            <a:r>
              <a:rPr lang="en-US" altLang="ja-JP" sz="2400" dirty="0" smtClean="0">
                <a:solidFill>
                  <a:schemeClr val="tx1"/>
                </a:solidFill>
              </a:rPr>
              <a:t>PTA</a:t>
            </a:r>
            <a:r>
              <a:rPr lang="ja-JP" altLang="en-US" sz="2400" dirty="0" smtClean="0">
                <a:solidFill>
                  <a:schemeClr val="tx1"/>
                </a:solidFill>
              </a:rPr>
              <a:t>のやり方を変えていました。</a:t>
            </a:r>
            <a:endParaRPr lang="en-US" altLang="ja-JP" sz="2400" dirty="0" smtClean="0">
              <a:solidFill>
                <a:schemeClr val="tx1"/>
              </a:solidFill>
            </a:endParaRPr>
          </a:p>
          <a:p>
            <a:endParaRPr lang="en-US" altLang="ja-JP" sz="2400" dirty="0" smtClean="0">
              <a:solidFill>
                <a:schemeClr val="tx1"/>
              </a:solidFill>
            </a:endParaRPr>
          </a:p>
          <a:p>
            <a:r>
              <a:rPr lang="ja-JP" altLang="en-US" sz="2400" dirty="0" smtClean="0">
                <a:solidFill>
                  <a:schemeClr val="tx1"/>
                </a:solidFill>
              </a:rPr>
              <a:t>　</a:t>
            </a:r>
            <a:r>
              <a:rPr lang="ja-JP" altLang="en-US" sz="2400" dirty="0">
                <a:solidFill>
                  <a:schemeClr val="tx1"/>
                </a:solidFill>
              </a:rPr>
              <a:t>　</a:t>
            </a:r>
            <a:r>
              <a:rPr lang="ja-JP" altLang="en-US" sz="2400" dirty="0" smtClean="0">
                <a:solidFill>
                  <a:schemeClr val="tx1"/>
                </a:solidFill>
              </a:rPr>
              <a:t>学級委員にしてもらっていた卒業式の謝辞を希望者がする方法へ。</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　毎月集まり負担の大きかった</a:t>
            </a:r>
            <a:r>
              <a:rPr lang="en-US" altLang="ja-JP" sz="2400" dirty="0" smtClean="0">
                <a:solidFill>
                  <a:schemeClr val="tx1"/>
                </a:solidFill>
              </a:rPr>
              <a:t>PTA</a:t>
            </a:r>
            <a:r>
              <a:rPr lang="ja-JP" altLang="en-US" sz="2400" dirty="0" smtClean="0">
                <a:solidFill>
                  <a:schemeClr val="tx1"/>
                </a:solidFill>
              </a:rPr>
              <a:t>図書の管理作業を無くす。</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　仕事の多い委員さんの仕事を、他の委員さんの仕事へチェンジ。</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　</a:t>
            </a:r>
            <a:r>
              <a:rPr lang="en-US" altLang="ja-JP" sz="2400" dirty="0" smtClean="0">
                <a:solidFill>
                  <a:schemeClr val="tx1"/>
                </a:solidFill>
              </a:rPr>
              <a:t>PTA</a:t>
            </a:r>
            <a:r>
              <a:rPr lang="ja-JP" altLang="en-US" sz="2400" dirty="0" smtClean="0">
                <a:solidFill>
                  <a:schemeClr val="tx1"/>
                </a:solidFill>
              </a:rPr>
              <a:t>だよりから</a:t>
            </a:r>
            <a:r>
              <a:rPr lang="en-US" altLang="ja-JP" sz="2400" dirty="0" smtClean="0">
                <a:solidFill>
                  <a:schemeClr val="tx1"/>
                </a:solidFill>
              </a:rPr>
              <a:t>PTA</a:t>
            </a:r>
            <a:r>
              <a:rPr lang="ja-JP" altLang="en-US" sz="2400" dirty="0" smtClean="0">
                <a:solidFill>
                  <a:schemeClr val="tx1"/>
                </a:solidFill>
              </a:rPr>
              <a:t>会長の代わり</a:t>
            </a:r>
            <a:r>
              <a:rPr lang="ja-JP" altLang="en-US" sz="2400" dirty="0">
                <a:solidFill>
                  <a:schemeClr val="tx1"/>
                </a:solidFill>
              </a:rPr>
              <a:t>に</a:t>
            </a:r>
            <a:r>
              <a:rPr lang="ja-JP" altLang="en-US" sz="2400" dirty="0" smtClean="0">
                <a:solidFill>
                  <a:schemeClr val="tx1"/>
                </a:solidFill>
              </a:rPr>
              <a:t>みんなが好きな教頭先生の挨拶を載せる。</a:t>
            </a:r>
            <a:endParaRPr lang="en-US" altLang="ja-JP" sz="2400" dirty="0" smtClean="0">
              <a:solidFill>
                <a:schemeClr val="tx1"/>
              </a:solidFill>
            </a:endParaRPr>
          </a:p>
          <a:p>
            <a:endParaRPr lang="en-US" altLang="ja-JP" sz="2400" dirty="0">
              <a:solidFill>
                <a:schemeClr val="tx1"/>
              </a:solidFill>
            </a:endParaRPr>
          </a:p>
          <a:p>
            <a:r>
              <a:rPr lang="ja-JP" altLang="en-US" sz="2400" dirty="0" smtClean="0">
                <a:solidFill>
                  <a:schemeClr val="tx1"/>
                </a:solidFill>
              </a:rPr>
              <a:t>　今年、色々やり方を変えたのが正しかったと、研修で感じました。</a:t>
            </a:r>
            <a:endParaRPr lang="en-US" altLang="ja-JP" sz="2400" dirty="0" smtClean="0">
              <a:solidFill>
                <a:schemeClr val="tx1"/>
              </a:solidFill>
            </a:endParaRPr>
          </a:p>
          <a:p>
            <a:endParaRPr lang="en-US" altLang="ja-JP" sz="2400" dirty="0" smtClean="0"/>
          </a:p>
        </p:txBody>
      </p:sp>
      <p:sp>
        <p:nvSpPr>
          <p:cNvPr id="4" name="サブタイトル 2"/>
          <p:cNvSpPr txBox="1">
            <a:spLocks/>
          </p:cNvSpPr>
          <p:nvPr/>
        </p:nvSpPr>
        <p:spPr>
          <a:xfrm>
            <a:off x="4648324" y="6174103"/>
            <a:ext cx="8184099" cy="683897"/>
          </a:xfrm>
          <a:prstGeom prst="rect">
            <a:avLst/>
          </a:prstGeom>
        </p:spPr>
        <p:txBody>
          <a:bodyPr vert="horz" lIns="91440" tIns="45720" rIns="91440" bIns="45720" rtlCol="0" anchor="t">
            <a:normAutofit fontScale="55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2400" dirty="0" smtClean="0">
                <a:solidFill>
                  <a:schemeClr val="tx1"/>
                </a:solidFill>
              </a:rPr>
              <a:t>参考文献　大塚</a:t>
            </a:r>
            <a:r>
              <a:rPr lang="ja-JP" altLang="en-US" sz="2400" dirty="0">
                <a:solidFill>
                  <a:schemeClr val="tx1"/>
                </a:solidFill>
              </a:rPr>
              <a:t>玲子</a:t>
            </a:r>
            <a:r>
              <a:rPr lang="en-US" altLang="ja-JP" sz="2400" dirty="0">
                <a:solidFill>
                  <a:schemeClr val="tx1"/>
                </a:solidFill>
              </a:rPr>
              <a:t>『</a:t>
            </a:r>
            <a:r>
              <a:rPr lang="ja-JP" altLang="en-US" sz="2400" dirty="0"/>
              <a:t> </a:t>
            </a:r>
            <a:r>
              <a:rPr lang="ja-JP" altLang="en-US" sz="2400" dirty="0">
                <a:solidFill>
                  <a:schemeClr val="tx1"/>
                </a:solidFill>
              </a:rPr>
              <a:t>「</a:t>
            </a:r>
            <a:r>
              <a:rPr lang="en-US" altLang="ja-JP" sz="2400" dirty="0">
                <a:solidFill>
                  <a:schemeClr val="tx1"/>
                </a:solidFill>
              </a:rPr>
              <a:t>PTA</a:t>
            </a:r>
            <a:r>
              <a:rPr lang="ja-JP" altLang="en-US" sz="2400" dirty="0">
                <a:solidFill>
                  <a:schemeClr val="tx1"/>
                </a:solidFill>
              </a:rPr>
              <a:t>は任意です」と言っても大丈夫？ 選べる前提で勧誘する方法</a:t>
            </a:r>
            <a:r>
              <a:rPr lang="en-US" altLang="ja-JP" sz="2400" dirty="0" smtClean="0">
                <a:solidFill>
                  <a:schemeClr val="tx1"/>
                </a:solidFill>
              </a:rPr>
              <a:t>』</a:t>
            </a:r>
            <a:r>
              <a:rPr lang="ja-JP" altLang="en-US" sz="2400" dirty="0">
                <a:solidFill>
                  <a:schemeClr val="tx1"/>
                </a:solidFill>
              </a:rPr>
              <a:t>　</a:t>
            </a:r>
            <a:r>
              <a:rPr lang="en-US" altLang="ja-JP" sz="2400" dirty="0">
                <a:solidFill>
                  <a:schemeClr val="tx1"/>
                </a:solidFill>
              </a:rPr>
              <a:t>https://news.yahoo.co.jp/byline/otsukareiko/20190223-00115358/</a:t>
            </a:r>
            <a:r>
              <a:rPr lang="ja-JP" altLang="en-US" sz="2400" dirty="0">
                <a:solidFill>
                  <a:schemeClr val="tx1"/>
                </a:solidFill>
              </a:rPr>
              <a:t>　（</a:t>
            </a:r>
            <a:r>
              <a:rPr lang="en-US" altLang="ja-JP" sz="2400" dirty="0">
                <a:solidFill>
                  <a:schemeClr val="tx1"/>
                </a:solidFill>
              </a:rPr>
              <a:t>2019</a:t>
            </a:r>
            <a:r>
              <a:rPr lang="ja-JP" altLang="en-US" sz="2400" dirty="0">
                <a:solidFill>
                  <a:schemeClr val="tx1"/>
                </a:solidFill>
              </a:rPr>
              <a:t>年</a:t>
            </a:r>
            <a:r>
              <a:rPr lang="en-US" altLang="ja-JP" sz="2400" dirty="0">
                <a:solidFill>
                  <a:schemeClr val="tx1"/>
                </a:solidFill>
              </a:rPr>
              <a:t>5</a:t>
            </a:r>
            <a:r>
              <a:rPr lang="ja-JP" altLang="en-US" sz="2400" dirty="0">
                <a:solidFill>
                  <a:schemeClr val="tx1"/>
                </a:solidFill>
              </a:rPr>
              <a:t>月</a:t>
            </a:r>
            <a:r>
              <a:rPr lang="en-US" altLang="ja-JP" sz="2400" dirty="0">
                <a:solidFill>
                  <a:schemeClr val="tx1"/>
                </a:solidFill>
              </a:rPr>
              <a:t>6</a:t>
            </a:r>
            <a:r>
              <a:rPr lang="ja-JP" altLang="en-US" sz="2400" dirty="0">
                <a:solidFill>
                  <a:schemeClr val="tx1"/>
                </a:solidFill>
              </a:rPr>
              <a:t>日時点）</a:t>
            </a:r>
            <a:endParaRPr lang="en-US" altLang="ja-JP" sz="2400" dirty="0">
              <a:solidFill>
                <a:schemeClr val="tx1"/>
              </a:solidFill>
            </a:endParaRPr>
          </a:p>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ja-JP" altLang="en-US" sz="2400" dirty="0">
              <a:solidFill>
                <a:schemeClr val="tx1"/>
              </a:solidFill>
            </a:endParaRPr>
          </a:p>
        </p:txBody>
      </p:sp>
    </p:spTree>
    <p:extLst>
      <p:ext uri="{BB962C8B-B14F-4D97-AF65-F5344CB8AC3E}">
        <p14:creationId xmlns:p14="http://schemas.microsoft.com/office/powerpoint/2010/main" val="3411479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803345" y="1075575"/>
            <a:ext cx="11034444" cy="4318357"/>
          </a:xfrm>
        </p:spPr>
        <p:txBody>
          <a:bodyPr>
            <a:noAutofit/>
          </a:bodyPr>
          <a:lstStyle/>
          <a:p>
            <a:r>
              <a:rPr lang="ja-JP" altLang="en-US" sz="2400" dirty="0" smtClean="0">
                <a:solidFill>
                  <a:schemeClr val="tx1">
                    <a:lumMod val="95000"/>
                  </a:schemeClr>
                </a:solidFill>
              </a:rPr>
              <a:t>今後の活動について（楠本からのお願い）</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smtClean="0">
                <a:solidFill>
                  <a:schemeClr val="tx1">
                    <a:lumMod val="95000"/>
                  </a:schemeClr>
                </a:solidFill>
              </a:rPr>
              <a:t>　</a:t>
            </a:r>
            <a:r>
              <a:rPr lang="en-US" altLang="ja-JP" sz="2400" dirty="0" smtClean="0">
                <a:solidFill>
                  <a:schemeClr val="tx1">
                    <a:lumMod val="95000"/>
                  </a:schemeClr>
                </a:solidFill>
              </a:rPr>
              <a:t>PTA</a:t>
            </a:r>
            <a:r>
              <a:rPr lang="ja-JP" altLang="en-US" sz="2400" dirty="0" smtClean="0">
                <a:solidFill>
                  <a:schemeClr val="tx1">
                    <a:lumMod val="95000"/>
                  </a:schemeClr>
                </a:solidFill>
              </a:rPr>
              <a:t>が出来た頃は親を亡くした子どもの保護や、</a:t>
            </a:r>
            <a:endParaRPr lang="en-US" altLang="ja-JP" sz="2400" dirty="0" smtClean="0">
              <a:solidFill>
                <a:schemeClr val="tx1">
                  <a:lumMod val="95000"/>
                </a:schemeClr>
              </a:solidFill>
            </a:endParaRPr>
          </a:p>
          <a:p>
            <a:r>
              <a:rPr lang="ja-JP" altLang="en-US" sz="2400" dirty="0" smtClean="0">
                <a:solidFill>
                  <a:schemeClr val="tx1">
                    <a:lumMod val="95000"/>
                  </a:schemeClr>
                </a:solidFill>
              </a:rPr>
              <a:t>　貧困からくる子どもの犯罪を減らす為に</a:t>
            </a:r>
            <a:endParaRPr lang="en-US" altLang="ja-JP" sz="2400" dirty="0">
              <a:solidFill>
                <a:schemeClr val="tx1">
                  <a:lumMod val="95000"/>
                </a:schemeClr>
              </a:solidFill>
            </a:endParaRPr>
          </a:p>
          <a:p>
            <a:r>
              <a:rPr lang="ja-JP" altLang="en-US" sz="2400" dirty="0" smtClean="0">
                <a:solidFill>
                  <a:schemeClr val="tx1">
                    <a:lumMod val="95000"/>
                  </a:schemeClr>
                </a:solidFill>
              </a:rPr>
              <a:t>　子どもが犯罪に走らないよう</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子ども達を社会全体で守ろうとしていた時期でした。</a:t>
            </a:r>
            <a:endParaRPr lang="en-US" altLang="ja-JP" sz="2400" dirty="0" smtClean="0">
              <a:solidFill>
                <a:schemeClr val="tx1">
                  <a:lumMod val="95000"/>
                </a:schemeClr>
              </a:solidFill>
            </a:endParaRPr>
          </a:p>
          <a:p>
            <a:r>
              <a:rPr lang="ja-JP" altLang="en-US" sz="2400" dirty="0">
                <a:solidFill>
                  <a:schemeClr val="tx1">
                    <a:lumMod val="95000"/>
                  </a:schemeClr>
                </a:solidFill>
              </a:rPr>
              <a:t>　保護者も自営業の人が半数以上だったり、</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家電製品が出来て、家事の時間が大幅に減る時期もありました。</a:t>
            </a:r>
            <a:endParaRPr lang="en-US" altLang="ja-JP" sz="2400" dirty="0" smtClean="0">
              <a:solidFill>
                <a:schemeClr val="tx1">
                  <a:lumMod val="95000"/>
                </a:schemeClr>
              </a:solidFill>
            </a:endParaRPr>
          </a:p>
        </p:txBody>
      </p:sp>
      <p:sp>
        <p:nvSpPr>
          <p:cNvPr id="4" name="サブタイトル 2"/>
          <p:cNvSpPr txBox="1">
            <a:spLocks/>
          </p:cNvSpPr>
          <p:nvPr/>
        </p:nvSpPr>
        <p:spPr>
          <a:xfrm>
            <a:off x="113016" y="5104425"/>
            <a:ext cx="12164603" cy="428798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1200" dirty="0" smtClean="0">
                <a:solidFill>
                  <a:schemeClr val="tx1"/>
                </a:solidFill>
              </a:rPr>
              <a:t>参考文献　</a:t>
            </a:r>
            <a:endParaRPr lang="en-US" altLang="ja-JP" sz="1200" dirty="0" smtClean="0">
              <a:solidFill>
                <a:schemeClr val="tx1"/>
              </a:solidFill>
            </a:endParaRPr>
          </a:p>
          <a:p>
            <a:r>
              <a:rPr lang="ja-JP" altLang="en-US" sz="1200" dirty="0" smtClean="0">
                <a:solidFill>
                  <a:schemeClr val="tx1">
                    <a:lumMod val="95000"/>
                  </a:schemeClr>
                </a:solidFill>
              </a:rPr>
              <a:t>　総務省統計局</a:t>
            </a:r>
            <a:r>
              <a:rPr lang="en-US" altLang="ja-JP" sz="1200" dirty="0" smtClean="0">
                <a:solidFill>
                  <a:schemeClr val="tx1">
                    <a:lumMod val="95000"/>
                  </a:schemeClr>
                </a:solidFill>
              </a:rPr>
              <a:t>『</a:t>
            </a:r>
            <a:r>
              <a:rPr lang="ja-JP" altLang="en-US" sz="1200" dirty="0" smtClean="0">
                <a:solidFill>
                  <a:schemeClr val="tx1">
                    <a:lumMod val="95000"/>
                  </a:schemeClr>
                </a:solidFill>
              </a:rPr>
              <a:t>労働力調査　長期時系列データ</a:t>
            </a:r>
            <a:r>
              <a:rPr lang="en-US" altLang="ja-JP" sz="1200" dirty="0" smtClean="0">
                <a:solidFill>
                  <a:schemeClr val="tx1">
                    <a:lumMod val="95000"/>
                  </a:schemeClr>
                </a:solidFill>
              </a:rPr>
              <a:t>』</a:t>
            </a:r>
            <a:r>
              <a:rPr lang="ja-JP" altLang="en-US" sz="1200" dirty="0" smtClean="0">
                <a:solidFill>
                  <a:schemeClr val="tx1">
                    <a:lumMod val="95000"/>
                  </a:schemeClr>
                </a:solidFill>
              </a:rPr>
              <a:t>　　</a:t>
            </a:r>
            <a:r>
              <a:rPr lang="en-US" altLang="ja-JP" sz="1200" dirty="0" smtClean="0">
                <a:solidFill>
                  <a:schemeClr val="tx1">
                    <a:lumMod val="95000"/>
                  </a:schemeClr>
                </a:solidFill>
              </a:rPr>
              <a:t>https</a:t>
            </a:r>
            <a:r>
              <a:rPr lang="en-US" altLang="ja-JP" sz="1200" dirty="0">
                <a:solidFill>
                  <a:schemeClr val="tx1">
                    <a:lumMod val="95000"/>
                  </a:schemeClr>
                </a:solidFill>
              </a:rPr>
              <a:t>://</a:t>
            </a:r>
            <a:r>
              <a:rPr lang="en-US" altLang="ja-JP" sz="1200" dirty="0" smtClean="0">
                <a:solidFill>
                  <a:schemeClr val="tx1">
                    <a:lumMod val="95000"/>
                  </a:schemeClr>
                </a:solidFill>
              </a:rPr>
              <a:t>www.stat.go.jp/data/roudou/longtime/03roudou.html</a:t>
            </a:r>
            <a:r>
              <a:rPr lang="ja-JP" altLang="en-US" sz="1200" dirty="0" smtClean="0">
                <a:solidFill>
                  <a:schemeClr val="tx1">
                    <a:lumMod val="95000"/>
                  </a:schemeClr>
                </a:solidFill>
              </a:rPr>
              <a:t>　（</a:t>
            </a:r>
            <a:r>
              <a:rPr lang="en-US" altLang="ja-JP" sz="1200" dirty="0" smtClean="0">
                <a:solidFill>
                  <a:schemeClr val="tx1">
                    <a:lumMod val="95000"/>
                  </a:schemeClr>
                </a:solidFill>
              </a:rPr>
              <a:t>2019</a:t>
            </a:r>
            <a:r>
              <a:rPr lang="ja-JP" altLang="en-US" sz="1200" dirty="0" smtClean="0">
                <a:solidFill>
                  <a:schemeClr val="tx1">
                    <a:lumMod val="95000"/>
                  </a:schemeClr>
                </a:solidFill>
              </a:rPr>
              <a:t>年</a:t>
            </a:r>
            <a:r>
              <a:rPr lang="en-US" altLang="ja-JP" sz="1200" dirty="0" smtClean="0">
                <a:solidFill>
                  <a:schemeClr val="tx1">
                    <a:lumMod val="95000"/>
                  </a:schemeClr>
                </a:solidFill>
              </a:rPr>
              <a:t>5</a:t>
            </a:r>
            <a:r>
              <a:rPr lang="ja-JP" altLang="en-US" sz="1200" dirty="0" smtClean="0">
                <a:solidFill>
                  <a:schemeClr val="tx1">
                    <a:lumMod val="95000"/>
                  </a:schemeClr>
                </a:solidFill>
              </a:rPr>
              <a:t>月</a:t>
            </a:r>
            <a:r>
              <a:rPr lang="en-US" altLang="ja-JP" sz="1200" dirty="0" smtClean="0">
                <a:solidFill>
                  <a:schemeClr val="tx1">
                    <a:lumMod val="95000"/>
                  </a:schemeClr>
                </a:solidFill>
              </a:rPr>
              <a:t>6</a:t>
            </a:r>
            <a:r>
              <a:rPr lang="ja-JP" altLang="en-US" sz="1200" dirty="0" smtClean="0">
                <a:solidFill>
                  <a:schemeClr val="tx1">
                    <a:lumMod val="95000"/>
                  </a:schemeClr>
                </a:solidFill>
              </a:rPr>
              <a:t>日時点）</a:t>
            </a:r>
            <a:endParaRPr lang="en-US" altLang="ja-JP" sz="1200" dirty="0" smtClean="0">
              <a:solidFill>
                <a:schemeClr val="tx1">
                  <a:lumMod val="95000"/>
                </a:schemeClr>
              </a:solidFill>
            </a:endParaRPr>
          </a:p>
          <a:p>
            <a:r>
              <a:rPr lang="ja-JP" altLang="en-US" sz="1200" dirty="0" smtClean="0">
                <a:solidFill>
                  <a:schemeClr val="tx1"/>
                </a:solidFill>
              </a:rPr>
              <a:t>　法務省</a:t>
            </a:r>
            <a:r>
              <a:rPr lang="en-US" altLang="ja-JP" sz="1200" dirty="0" smtClean="0">
                <a:solidFill>
                  <a:schemeClr val="tx1"/>
                </a:solidFill>
              </a:rPr>
              <a:t>『</a:t>
            </a:r>
            <a:r>
              <a:rPr lang="ja-JP" altLang="en-US" sz="1200" dirty="0" smtClean="0">
                <a:solidFill>
                  <a:schemeClr val="tx1"/>
                </a:solidFill>
              </a:rPr>
              <a:t>❝社会を明るくする運動</a:t>
            </a:r>
            <a:r>
              <a:rPr lang="ja-JP" altLang="en-US" sz="1200" dirty="0">
                <a:solidFill>
                  <a:schemeClr val="tx1"/>
                </a:solidFill>
              </a:rPr>
              <a:t>❞</a:t>
            </a:r>
            <a:r>
              <a:rPr lang="ja-JP" altLang="en-US" sz="1200" dirty="0" smtClean="0">
                <a:solidFill>
                  <a:schemeClr val="tx1"/>
                </a:solidFill>
              </a:rPr>
              <a:t>のはじまりについて</a:t>
            </a:r>
            <a:r>
              <a:rPr lang="en-US" altLang="ja-JP" sz="1200" dirty="0" smtClean="0">
                <a:solidFill>
                  <a:schemeClr val="tx1"/>
                </a:solidFill>
              </a:rPr>
              <a:t>』</a:t>
            </a:r>
            <a:r>
              <a:rPr lang="en-US" altLang="ja-JP" sz="1200" dirty="0" smtClean="0">
                <a:solidFill>
                  <a:schemeClr val="tx1">
                    <a:lumMod val="95000"/>
                  </a:schemeClr>
                </a:solidFill>
              </a:rPr>
              <a:t>http://www.moj.go.jp/hogo1/kouseihogoshinkou/hogo03_00089.htm</a:t>
            </a:r>
            <a:r>
              <a:rPr lang="en-US" altLang="ja-JP" sz="1200" dirty="0" smtClean="0"/>
              <a:t>l</a:t>
            </a:r>
            <a:r>
              <a:rPr lang="ja-JP" altLang="en-US" sz="1200" dirty="0" smtClean="0">
                <a:solidFill>
                  <a:schemeClr val="tx1"/>
                </a:solidFill>
              </a:rPr>
              <a:t>　（</a:t>
            </a:r>
            <a:r>
              <a:rPr lang="en-US" altLang="ja-JP" sz="1200" dirty="0" smtClean="0">
                <a:solidFill>
                  <a:schemeClr val="tx1"/>
                </a:solidFill>
              </a:rPr>
              <a:t>2019</a:t>
            </a:r>
            <a:r>
              <a:rPr lang="ja-JP" altLang="en-US" sz="1200" dirty="0" smtClean="0">
                <a:solidFill>
                  <a:schemeClr val="tx1"/>
                </a:solidFill>
              </a:rPr>
              <a:t>年</a:t>
            </a:r>
            <a:r>
              <a:rPr lang="en-US" altLang="ja-JP" sz="1200" dirty="0" smtClean="0">
                <a:solidFill>
                  <a:schemeClr val="tx1"/>
                </a:solidFill>
              </a:rPr>
              <a:t>5</a:t>
            </a:r>
            <a:r>
              <a:rPr lang="ja-JP" altLang="en-US" sz="1200" dirty="0" smtClean="0">
                <a:solidFill>
                  <a:schemeClr val="tx1"/>
                </a:solidFill>
              </a:rPr>
              <a:t>月</a:t>
            </a:r>
            <a:r>
              <a:rPr lang="en-US" altLang="ja-JP" sz="1200" dirty="0" smtClean="0">
                <a:solidFill>
                  <a:schemeClr val="tx1"/>
                </a:solidFill>
              </a:rPr>
              <a:t>6</a:t>
            </a:r>
            <a:r>
              <a:rPr lang="ja-JP" altLang="en-US" sz="1200" dirty="0" smtClean="0">
                <a:solidFill>
                  <a:schemeClr val="tx1"/>
                </a:solidFill>
              </a:rPr>
              <a:t>日時点）</a:t>
            </a:r>
            <a:endParaRPr lang="en-US" altLang="ja-JP" sz="1200" dirty="0" smtClean="0">
              <a:solidFill>
                <a:schemeClr val="tx1"/>
              </a:solidFill>
            </a:endParaRPr>
          </a:p>
          <a:p>
            <a:r>
              <a:rPr lang="ja-JP" altLang="en-US" sz="1200" dirty="0">
                <a:solidFill>
                  <a:schemeClr val="tx1"/>
                </a:solidFill>
              </a:rPr>
              <a:t>　</a:t>
            </a:r>
            <a:r>
              <a:rPr lang="en-US" altLang="ja-JP" sz="1200" dirty="0">
                <a:solidFill>
                  <a:schemeClr val="tx1">
                    <a:lumMod val="95000"/>
                  </a:schemeClr>
                </a:solidFill>
              </a:rPr>
              <a:t>Wikipedia『</a:t>
            </a:r>
            <a:r>
              <a:rPr lang="ja-JP" altLang="en-US" sz="1200" dirty="0">
                <a:solidFill>
                  <a:schemeClr val="tx1">
                    <a:lumMod val="95000"/>
                  </a:schemeClr>
                </a:solidFill>
              </a:rPr>
              <a:t>家庭の電化</a:t>
            </a:r>
            <a:r>
              <a:rPr lang="en-US" altLang="ja-JP" sz="1200" dirty="0">
                <a:solidFill>
                  <a:schemeClr val="tx1">
                    <a:lumMod val="95000"/>
                  </a:schemeClr>
                </a:solidFill>
              </a:rPr>
              <a:t>』https://ja.wikipedia.org/wiki/</a:t>
            </a:r>
            <a:r>
              <a:rPr lang="ja-JP" altLang="en-US" sz="1200" dirty="0">
                <a:solidFill>
                  <a:schemeClr val="tx1">
                    <a:lumMod val="95000"/>
                  </a:schemeClr>
                </a:solidFill>
              </a:rPr>
              <a:t>家庭の電化（</a:t>
            </a:r>
            <a:r>
              <a:rPr lang="en-US" altLang="ja-JP" sz="1200" dirty="0">
                <a:solidFill>
                  <a:schemeClr val="tx1">
                    <a:lumMod val="95000"/>
                  </a:schemeClr>
                </a:solidFill>
              </a:rPr>
              <a:t>2019</a:t>
            </a:r>
            <a:r>
              <a:rPr lang="ja-JP" altLang="en-US" sz="1200" dirty="0">
                <a:solidFill>
                  <a:schemeClr val="tx1">
                    <a:lumMod val="95000"/>
                  </a:schemeClr>
                </a:solidFill>
              </a:rPr>
              <a:t>年</a:t>
            </a:r>
            <a:r>
              <a:rPr lang="en-US" altLang="ja-JP" sz="1200" dirty="0">
                <a:solidFill>
                  <a:schemeClr val="tx1">
                    <a:lumMod val="95000"/>
                  </a:schemeClr>
                </a:solidFill>
              </a:rPr>
              <a:t>5</a:t>
            </a:r>
            <a:r>
              <a:rPr lang="ja-JP" altLang="en-US" sz="1200" dirty="0">
                <a:solidFill>
                  <a:schemeClr val="tx1">
                    <a:lumMod val="95000"/>
                  </a:schemeClr>
                </a:solidFill>
              </a:rPr>
              <a:t>月</a:t>
            </a:r>
            <a:r>
              <a:rPr lang="en-US" altLang="ja-JP" sz="1200" dirty="0">
                <a:solidFill>
                  <a:schemeClr val="tx1">
                    <a:lumMod val="95000"/>
                  </a:schemeClr>
                </a:solidFill>
              </a:rPr>
              <a:t>6</a:t>
            </a:r>
            <a:r>
              <a:rPr lang="ja-JP" altLang="en-US" sz="1200" dirty="0">
                <a:solidFill>
                  <a:schemeClr val="tx1">
                    <a:lumMod val="95000"/>
                  </a:schemeClr>
                </a:solidFill>
              </a:rPr>
              <a:t>日時点</a:t>
            </a:r>
            <a:r>
              <a:rPr lang="ja-JP" altLang="en-US" sz="1200" dirty="0" smtClean="0">
                <a:solidFill>
                  <a:schemeClr val="tx1">
                    <a:lumMod val="95000"/>
                  </a:schemeClr>
                </a:solidFill>
              </a:rPr>
              <a:t>）</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編集・発行　泉大津市・泉大津市教育委員会・泉大津市市政施行</a:t>
            </a:r>
            <a:r>
              <a:rPr lang="en-US" altLang="ja-JP" sz="1200" dirty="0" smtClean="0">
                <a:solidFill>
                  <a:schemeClr val="tx1"/>
                </a:solidFill>
              </a:rPr>
              <a:t>70</a:t>
            </a:r>
            <a:r>
              <a:rPr lang="ja-JP" altLang="en-US" sz="1200" dirty="0" smtClean="0">
                <a:solidFill>
                  <a:schemeClr val="tx1"/>
                </a:solidFill>
              </a:rPr>
              <a:t>周年記念写真集制作委員会</a:t>
            </a:r>
            <a:r>
              <a:rPr lang="en-US" altLang="ja-JP" sz="1200" dirty="0" smtClean="0">
                <a:solidFill>
                  <a:schemeClr val="tx1"/>
                </a:solidFill>
              </a:rPr>
              <a:t>『</a:t>
            </a:r>
            <a:r>
              <a:rPr lang="ja-JP" altLang="en-US" sz="1200" dirty="0" smtClean="0">
                <a:solidFill>
                  <a:schemeClr val="tx1"/>
                </a:solidFill>
              </a:rPr>
              <a:t>かわりゆくふるさと泉大津市の</a:t>
            </a:r>
            <a:r>
              <a:rPr lang="en-US" altLang="ja-JP" sz="1200" dirty="0" smtClean="0">
                <a:solidFill>
                  <a:schemeClr val="tx1"/>
                </a:solidFill>
              </a:rPr>
              <a:t>70</a:t>
            </a:r>
            <a:r>
              <a:rPr lang="ja-JP" altLang="en-US" sz="1200" dirty="0" smtClean="0">
                <a:solidFill>
                  <a:schemeClr val="tx1"/>
                </a:solidFill>
              </a:rPr>
              <a:t>年－泉大津市政施行</a:t>
            </a:r>
            <a:r>
              <a:rPr lang="en-US" altLang="ja-JP" sz="1200" dirty="0" smtClean="0">
                <a:solidFill>
                  <a:schemeClr val="tx1"/>
                </a:solidFill>
              </a:rPr>
              <a:t>70</a:t>
            </a:r>
            <a:r>
              <a:rPr lang="ja-JP" altLang="en-US" sz="1200" dirty="0" smtClean="0">
                <a:solidFill>
                  <a:schemeClr val="tx1"/>
                </a:solidFill>
              </a:rPr>
              <a:t>周年記念写真集－</a:t>
            </a:r>
            <a:r>
              <a:rPr lang="en-US" altLang="ja-JP" sz="1200" dirty="0" smtClean="0">
                <a:solidFill>
                  <a:schemeClr val="tx1"/>
                </a:solidFill>
              </a:rPr>
              <a:t>』</a:t>
            </a:r>
          </a:p>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2843857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854716" y="1322155"/>
            <a:ext cx="11034444" cy="4318357"/>
          </a:xfrm>
        </p:spPr>
        <p:txBody>
          <a:bodyPr>
            <a:noAutofit/>
          </a:bodyPr>
          <a:lstStyle/>
          <a:p>
            <a:r>
              <a:rPr lang="ja-JP" altLang="en-US" sz="2400" dirty="0" smtClean="0">
                <a:solidFill>
                  <a:schemeClr val="tx1">
                    <a:lumMod val="95000"/>
                  </a:schemeClr>
                </a:solidFill>
              </a:rPr>
              <a:t>今後の活動について（楠本からのお願い）</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そのため、子ども達の為に</a:t>
            </a:r>
            <a:endParaRPr lang="en-US" altLang="ja-JP" sz="2400" dirty="0" smtClean="0">
              <a:solidFill>
                <a:schemeClr val="tx1">
                  <a:lumMod val="95000"/>
                </a:schemeClr>
              </a:solidFill>
            </a:endParaRPr>
          </a:p>
          <a:p>
            <a:r>
              <a:rPr lang="ja-JP" altLang="en-US" sz="2400" dirty="0" smtClean="0">
                <a:solidFill>
                  <a:schemeClr val="tx1">
                    <a:lumMod val="95000"/>
                  </a:schemeClr>
                </a:solidFill>
              </a:rPr>
              <a:t>時間を使いやすかったのかもしれません。</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物もお金も不足していた学校を</a:t>
            </a:r>
            <a:endParaRPr lang="en-US" altLang="ja-JP" sz="2400" dirty="0" smtClean="0">
              <a:solidFill>
                <a:schemeClr val="tx1">
                  <a:lumMod val="95000"/>
                </a:schemeClr>
              </a:solidFill>
            </a:endParaRPr>
          </a:p>
          <a:p>
            <a:r>
              <a:rPr lang="ja-JP" altLang="en-US" sz="2400" dirty="0" smtClean="0">
                <a:solidFill>
                  <a:schemeClr val="tx1">
                    <a:lumMod val="95000"/>
                  </a:schemeClr>
                </a:solidFill>
              </a:rPr>
              <a:t>保護者が支援するのは当たり前だったのかも</a:t>
            </a:r>
            <a:endParaRPr lang="en-US" altLang="ja-JP" sz="2400" dirty="0" smtClean="0">
              <a:solidFill>
                <a:schemeClr val="tx1">
                  <a:lumMod val="95000"/>
                </a:schemeClr>
              </a:solidFill>
            </a:endParaRPr>
          </a:p>
          <a:p>
            <a:r>
              <a:rPr lang="ja-JP" altLang="en-US" sz="2400" dirty="0" smtClean="0">
                <a:solidFill>
                  <a:schemeClr val="tx1">
                    <a:lumMod val="95000"/>
                  </a:schemeClr>
                </a:solidFill>
              </a:rPr>
              <a:t>しれません。</a:t>
            </a:r>
            <a:endParaRPr lang="en-US" altLang="ja-JP" sz="2400" dirty="0" smtClean="0">
              <a:solidFill>
                <a:schemeClr val="tx1">
                  <a:lumMod val="95000"/>
                </a:schemeClr>
              </a:solidFill>
            </a:endParaRPr>
          </a:p>
          <a:p>
            <a:r>
              <a:rPr lang="ja-JP" altLang="en-US" sz="2400" dirty="0" smtClean="0">
                <a:solidFill>
                  <a:schemeClr val="tx1">
                    <a:lumMod val="95000"/>
                  </a:schemeClr>
                </a:solidFill>
              </a:rPr>
              <a:t>（仕事を抜けて</a:t>
            </a:r>
            <a:r>
              <a:rPr lang="en-US" altLang="ja-JP" sz="2400" dirty="0" smtClean="0">
                <a:solidFill>
                  <a:schemeClr val="tx1">
                    <a:lumMod val="95000"/>
                  </a:schemeClr>
                </a:solidFill>
              </a:rPr>
              <a:t>PTA</a:t>
            </a:r>
            <a:r>
              <a:rPr lang="ja-JP" altLang="en-US" sz="2400" dirty="0" smtClean="0">
                <a:solidFill>
                  <a:schemeClr val="tx1">
                    <a:lumMod val="95000"/>
                  </a:schemeClr>
                </a:solidFill>
              </a:rPr>
              <a:t>に行くと言ったら、みんな応援してくれた時代かも）</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p:txBody>
      </p:sp>
      <p:sp>
        <p:nvSpPr>
          <p:cNvPr id="6" name="サブタイトル 2"/>
          <p:cNvSpPr txBox="1">
            <a:spLocks/>
          </p:cNvSpPr>
          <p:nvPr/>
        </p:nvSpPr>
        <p:spPr>
          <a:xfrm>
            <a:off x="113016" y="5104425"/>
            <a:ext cx="12164603" cy="428798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1200" dirty="0" smtClean="0">
                <a:solidFill>
                  <a:schemeClr val="tx1"/>
                </a:solidFill>
              </a:rPr>
              <a:t>参考文献　</a:t>
            </a:r>
            <a:endParaRPr lang="en-US" altLang="ja-JP" sz="1200" dirty="0" smtClean="0">
              <a:solidFill>
                <a:schemeClr val="tx1"/>
              </a:solidFill>
            </a:endParaRPr>
          </a:p>
          <a:p>
            <a:r>
              <a:rPr lang="ja-JP" altLang="en-US" sz="1200" dirty="0" smtClean="0">
                <a:solidFill>
                  <a:schemeClr val="tx1">
                    <a:lumMod val="95000"/>
                  </a:schemeClr>
                </a:solidFill>
              </a:rPr>
              <a:t>　総務省統計局</a:t>
            </a:r>
            <a:r>
              <a:rPr lang="en-US" altLang="ja-JP" sz="1200" dirty="0" smtClean="0">
                <a:solidFill>
                  <a:schemeClr val="tx1">
                    <a:lumMod val="95000"/>
                  </a:schemeClr>
                </a:solidFill>
              </a:rPr>
              <a:t>『</a:t>
            </a:r>
            <a:r>
              <a:rPr lang="ja-JP" altLang="en-US" sz="1200" dirty="0" smtClean="0">
                <a:solidFill>
                  <a:schemeClr val="tx1">
                    <a:lumMod val="95000"/>
                  </a:schemeClr>
                </a:solidFill>
              </a:rPr>
              <a:t>労働力調査　長期時系列データ</a:t>
            </a:r>
            <a:r>
              <a:rPr lang="en-US" altLang="ja-JP" sz="1200" dirty="0" smtClean="0">
                <a:solidFill>
                  <a:schemeClr val="tx1">
                    <a:lumMod val="95000"/>
                  </a:schemeClr>
                </a:solidFill>
              </a:rPr>
              <a:t>』</a:t>
            </a:r>
            <a:r>
              <a:rPr lang="ja-JP" altLang="en-US" sz="1200" dirty="0" smtClean="0">
                <a:solidFill>
                  <a:schemeClr val="tx1">
                    <a:lumMod val="95000"/>
                  </a:schemeClr>
                </a:solidFill>
              </a:rPr>
              <a:t>　　</a:t>
            </a:r>
            <a:r>
              <a:rPr lang="en-US" altLang="ja-JP" sz="1200" dirty="0" smtClean="0">
                <a:solidFill>
                  <a:schemeClr val="tx1">
                    <a:lumMod val="95000"/>
                  </a:schemeClr>
                </a:solidFill>
              </a:rPr>
              <a:t>https</a:t>
            </a:r>
            <a:r>
              <a:rPr lang="en-US" altLang="ja-JP" sz="1200" dirty="0">
                <a:solidFill>
                  <a:schemeClr val="tx1">
                    <a:lumMod val="95000"/>
                  </a:schemeClr>
                </a:solidFill>
              </a:rPr>
              <a:t>://</a:t>
            </a:r>
            <a:r>
              <a:rPr lang="en-US" altLang="ja-JP" sz="1200" dirty="0" smtClean="0">
                <a:solidFill>
                  <a:schemeClr val="tx1">
                    <a:lumMod val="95000"/>
                  </a:schemeClr>
                </a:solidFill>
              </a:rPr>
              <a:t>www.stat.go.jp/data/roudou/longtime/03roudou.html</a:t>
            </a:r>
            <a:r>
              <a:rPr lang="ja-JP" altLang="en-US" sz="1200" dirty="0" smtClean="0">
                <a:solidFill>
                  <a:schemeClr val="tx1">
                    <a:lumMod val="95000"/>
                  </a:schemeClr>
                </a:solidFill>
              </a:rPr>
              <a:t>　（</a:t>
            </a:r>
            <a:r>
              <a:rPr lang="en-US" altLang="ja-JP" sz="1200" dirty="0" smtClean="0">
                <a:solidFill>
                  <a:schemeClr val="tx1">
                    <a:lumMod val="95000"/>
                  </a:schemeClr>
                </a:solidFill>
              </a:rPr>
              <a:t>2019</a:t>
            </a:r>
            <a:r>
              <a:rPr lang="ja-JP" altLang="en-US" sz="1200" dirty="0" smtClean="0">
                <a:solidFill>
                  <a:schemeClr val="tx1">
                    <a:lumMod val="95000"/>
                  </a:schemeClr>
                </a:solidFill>
              </a:rPr>
              <a:t>年</a:t>
            </a:r>
            <a:r>
              <a:rPr lang="en-US" altLang="ja-JP" sz="1200" dirty="0" smtClean="0">
                <a:solidFill>
                  <a:schemeClr val="tx1">
                    <a:lumMod val="95000"/>
                  </a:schemeClr>
                </a:solidFill>
              </a:rPr>
              <a:t>5</a:t>
            </a:r>
            <a:r>
              <a:rPr lang="ja-JP" altLang="en-US" sz="1200" dirty="0" smtClean="0">
                <a:solidFill>
                  <a:schemeClr val="tx1">
                    <a:lumMod val="95000"/>
                  </a:schemeClr>
                </a:solidFill>
              </a:rPr>
              <a:t>月</a:t>
            </a:r>
            <a:r>
              <a:rPr lang="en-US" altLang="ja-JP" sz="1200" dirty="0" smtClean="0">
                <a:solidFill>
                  <a:schemeClr val="tx1">
                    <a:lumMod val="95000"/>
                  </a:schemeClr>
                </a:solidFill>
              </a:rPr>
              <a:t>6</a:t>
            </a:r>
            <a:r>
              <a:rPr lang="ja-JP" altLang="en-US" sz="1200" dirty="0" smtClean="0">
                <a:solidFill>
                  <a:schemeClr val="tx1">
                    <a:lumMod val="95000"/>
                  </a:schemeClr>
                </a:solidFill>
              </a:rPr>
              <a:t>日時点）</a:t>
            </a:r>
            <a:endParaRPr lang="en-US" altLang="ja-JP" sz="1200" dirty="0" smtClean="0">
              <a:solidFill>
                <a:schemeClr val="tx1">
                  <a:lumMod val="95000"/>
                </a:schemeClr>
              </a:solidFill>
            </a:endParaRPr>
          </a:p>
          <a:p>
            <a:r>
              <a:rPr lang="ja-JP" altLang="en-US" sz="1200" dirty="0" smtClean="0">
                <a:solidFill>
                  <a:schemeClr val="tx1"/>
                </a:solidFill>
              </a:rPr>
              <a:t>　法務省</a:t>
            </a:r>
            <a:r>
              <a:rPr lang="en-US" altLang="ja-JP" sz="1200" dirty="0" smtClean="0">
                <a:solidFill>
                  <a:schemeClr val="tx1"/>
                </a:solidFill>
              </a:rPr>
              <a:t>『</a:t>
            </a:r>
            <a:r>
              <a:rPr lang="ja-JP" altLang="en-US" sz="1200" dirty="0" smtClean="0">
                <a:solidFill>
                  <a:schemeClr val="tx1"/>
                </a:solidFill>
              </a:rPr>
              <a:t>❝社会を明るくする運動</a:t>
            </a:r>
            <a:r>
              <a:rPr lang="ja-JP" altLang="en-US" sz="1200" dirty="0">
                <a:solidFill>
                  <a:schemeClr val="tx1"/>
                </a:solidFill>
              </a:rPr>
              <a:t>❞</a:t>
            </a:r>
            <a:r>
              <a:rPr lang="ja-JP" altLang="en-US" sz="1200" dirty="0" smtClean="0">
                <a:solidFill>
                  <a:schemeClr val="tx1"/>
                </a:solidFill>
              </a:rPr>
              <a:t>のはじまりについて</a:t>
            </a:r>
            <a:r>
              <a:rPr lang="en-US" altLang="ja-JP" sz="1200" dirty="0" smtClean="0">
                <a:solidFill>
                  <a:schemeClr val="tx1"/>
                </a:solidFill>
              </a:rPr>
              <a:t>』</a:t>
            </a:r>
            <a:r>
              <a:rPr lang="en-US" altLang="ja-JP" sz="1200" dirty="0" smtClean="0">
                <a:solidFill>
                  <a:schemeClr val="tx1">
                    <a:lumMod val="95000"/>
                  </a:schemeClr>
                </a:solidFill>
              </a:rPr>
              <a:t>http://www.moj.go.jp/hogo1/kouseihogoshinkou/hogo03_00089.htm</a:t>
            </a:r>
            <a:r>
              <a:rPr lang="en-US" altLang="ja-JP" sz="1200" dirty="0" smtClean="0"/>
              <a:t>l</a:t>
            </a:r>
            <a:r>
              <a:rPr lang="ja-JP" altLang="en-US" sz="1200" dirty="0" smtClean="0">
                <a:solidFill>
                  <a:schemeClr val="tx1"/>
                </a:solidFill>
              </a:rPr>
              <a:t>　（</a:t>
            </a:r>
            <a:r>
              <a:rPr lang="en-US" altLang="ja-JP" sz="1200" dirty="0" smtClean="0">
                <a:solidFill>
                  <a:schemeClr val="tx1"/>
                </a:solidFill>
              </a:rPr>
              <a:t>2019</a:t>
            </a:r>
            <a:r>
              <a:rPr lang="ja-JP" altLang="en-US" sz="1200" dirty="0" smtClean="0">
                <a:solidFill>
                  <a:schemeClr val="tx1"/>
                </a:solidFill>
              </a:rPr>
              <a:t>年</a:t>
            </a:r>
            <a:r>
              <a:rPr lang="en-US" altLang="ja-JP" sz="1200" dirty="0" smtClean="0">
                <a:solidFill>
                  <a:schemeClr val="tx1"/>
                </a:solidFill>
              </a:rPr>
              <a:t>5</a:t>
            </a:r>
            <a:r>
              <a:rPr lang="ja-JP" altLang="en-US" sz="1200" dirty="0" smtClean="0">
                <a:solidFill>
                  <a:schemeClr val="tx1"/>
                </a:solidFill>
              </a:rPr>
              <a:t>月</a:t>
            </a:r>
            <a:r>
              <a:rPr lang="en-US" altLang="ja-JP" sz="1200" dirty="0" smtClean="0">
                <a:solidFill>
                  <a:schemeClr val="tx1"/>
                </a:solidFill>
              </a:rPr>
              <a:t>6</a:t>
            </a:r>
            <a:r>
              <a:rPr lang="ja-JP" altLang="en-US" sz="1200" dirty="0" smtClean="0">
                <a:solidFill>
                  <a:schemeClr val="tx1"/>
                </a:solidFill>
              </a:rPr>
              <a:t>日時点）</a:t>
            </a:r>
            <a:endParaRPr lang="en-US" altLang="ja-JP" sz="1200" dirty="0" smtClean="0">
              <a:solidFill>
                <a:schemeClr val="tx1"/>
              </a:solidFill>
            </a:endParaRPr>
          </a:p>
          <a:p>
            <a:r>
              <a:rPr lang="ja-JP" altLang="en-US" sz="1200" dirty="0">
                <a:solidFill>
                  <a:schemeClr val="tx1"/>
                </a:solidFill>
              </a:rPr>
              <a:t>　</a:t>
            </a:r>
            <a:r>
              <a:rPr lang="en-US" altLang="ja-JP" sz="1200" dirty="0">
                <a:solidFill>
                  <a:schemeClr val="tx1">
                    <a:lumMod val="95000"/>
                  </a:schemeClr>
                </a:solidFill>
              </a:rPr>
              <a:t>Wikipedia『</a:t>
            </a:r>
            <a:r>
              <a:rPr lang="ja-JP" altLang="en-US" sz="1200" dirty="0">
                <a:solidFill>
                  <a:schemeClr val="tx1">
                    <a:lumMod val="95000"/>
                  </a:schemeClr>
                </a:solidFill>
              </a:rPr>
              <a:t>家庭の電化</a:t>
            </a:r>
            <a:r>
              <a:rPr lang="en-US" altLang="ja-JP" sz="1200" dirty="0">
                <a:solidFill>
                  <a:schemeClr val="tx1">
                    <a:lumMod val="95000"/>
                  </a:schemeClr>
                </a:solidFill>
              </a:rPr>
              <a:t>』https://ja.wikipedia.org/wiki/</a:t>
            </a:r>
            <a:r>
              <a:rPr lang="ja-JP" altLang="en-US" sz="1200" dirty="0">
                <a:solidFill>
                  <a:schemeClr val="tx1">
                    <a:lumMod val="95000"/>
                  </a:schemeClr>
                </a:solidFill>
              </a:rPr>
              <a:t>家庭の電化（</a:t>
            </a:r>
            <a:r>
              <a:rPr lang="en-US" altLang="ja-JP" sz="1200" dirty="0">
                <a:solidFill>
                  <a:schemeClr val="tx1">
                    <a:lumMod val="95000"/>
                  </a:schemeClr>
                </a:solidFill>
              </a:rPr>
              <a:t>2019</a:t>
            </a:r>
            <a:r>
              <a:rPr lang="ja-JP" altLang="en-US" sz="1200" dirty="0">
                <a:solidFill>
                  <a:schemeClr val="tx1">
                    <a:lumMod val="95000"/>
                  </a:schemeClr>
                </a:solidFill>
              </a:rPr>
              <a:t>年</a:t>
            </a:r>
            <a:r>
              <a:rPr lang="en-US" altLang="ja-JP" sz="1200" dirty="0">
                <a:solidFill>
                  <a:schemeClr val="tx1">
                    <a:lumMod val="95000"/>
                  </a:schemeClr>
                </a:solidFill>
              </a:rPr>
              <a:t>5</a:t>
            </a:r>
            <a:r>
              <a:rPr lang="ja-JP" altLang="en-US" sz="1200" dirty="0">
                <a:solidFill>
                  <a:schemeClr val="tx1">
                    <a:lumMod val="95000"/>
                  </a:schemeClr>
                </a:solidFill>
              </a:rPr>
              <a:t>月</a:t>
            </a:r>
            <a:r>
              <a:rPr lang="en-US" altLang="ja-JP" sz="1200" dirty="0">
                <a:solidFill>
                  <a:schemeClr val="tx1">
                    <a:lumMod val="95000"/>
                  </a:schemeClr>
                </a:solidFill>
              </a:rPr>
              <a:t>6</a:t>
            </a:r>
            <a:r>
              <a:rPr lang="ja-JP" altLang="en-US" sz="1200" dirty="0">
                <a:solidFill>
                  <a:schemeClr val="tx1">
                    <a:lumMod val="95000"/>
                  </a:schemeClr>
                </a:solidFill>
              </a:rPr>
              <a:t>日時点</a:t>
            </a:r>
            <a:r>
              <a:rPr lang="ja-JP" altLang="en-US" sz="1200" dirty="0" smtClean="0">
                <a:solidFill>
                  <a:schemeClr val="tx1">
                    <a:lumMod val="95000"/>
                  </a:schemeClr>
                </a:solidFill>
              </a:rPr>
              <a:t>）</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編集・発行　泉大津市・泉大津市教育委員会・泉大津市市政施行</a:t>
            </a:r>
            <a:r>
              <a:rPr lang="en-US" altLang="ja-JP" sz="1200" dirty="0" smtClean="0">
                <a:solidFill>
                  <a:schemeClr val="tx1"/>
                </a:solidFill>
              </a:rPr>
              <a:t>70</a:t>
            </a:r>
            <a:r>
              <a:rPr lang="ja-JP" altLang="en-US" sz="1200" dirty="0" smtClean="0">
                <a:solidFill>
                  <a:schemeClr val="tx1"/>
                </a:solidFill>
              </a:rPr>
              <a:t>周年記念写真集制作委員会</a:t>
            </a:r>
            <a:r>
              <a:rPr lang="en-US" altLang="ja-JP" sz="1200" dirty="0" smtClean="0">
                <a:solidFill>
                  <a:schemeClr val="tx1"/>
                </a:solidFill>
              </a:rPr>
              <a:t>『</a:t>
            </a:r>
            <a:r>
              <a:rPr lang="ja-JP" altLang="en-US" sz="1200" dirty="0" smtClean="0">
                <a:solidFill>
                  <a:schemeClr val="tx1"/>
                </a:solidFill>
              </a:rPr>
              <a:t>かわりゆくふるさと泉大津市の</a:t>
            </a:r>
            <a:r>
              <a:rPr lang="en-US" altLang="ja-JP" sz="1200" dirty="0" smtClean="0">
                <a:solidFill>
                  <a:schemeClr val="tx1"/>
                </a:solidFill>
              </a:rPr>
              <a:t>70</a:t>
            </a:r>
            <a:r>
              <a:rPr lang="ja-JP" altLang="en-US" sz="1200" dirty="0" smtClean="0">
                <a:solidFill>
                  <a:schemeClr val="tx1"/>
                </a:solidFill>
              </a:rPr>
              <a:t>年－泉大津市政施行</a:t>
            </a:r>
            <a:r>
              <a:rPr lang="en-US" altLang="ja-JP" sz="1200" dirty="0" smtClean="0">
                <a:solidFill>
                  <a:schemeClr val="tx1"/>
                </a:solidFill>
              </a:rPr>
              <a:t>70</a:t>
            </a:r>
            <a:r>
              <a:rPr lang="ja-JP" altLang="en-US" sz="1200" dirty="0" smtClean="0">
                <a:solidFill>
                  <a:schemeClr val="tx1"/>
                </a:solidFill>
              </a:rPr>
              <a:t>周年記念写真集－</a:t>
            </a:r>
            <a:r>
              <a:rPr lang="en-US" altLang="ja-JP" sz="1200" dirty="0" smtClean="0">
                <a:solidFill>
                  <a:schemeClr val="tx1"/>
                </a:solidFill>
              </a:rPr>
              <a:t>』</a:t>
            </a:r>
          </a:p>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1176029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678095" y="1044753"/>
            <a:ext cx="11034444" cy="4318357"/>
          </a:xfrm>
        </p:spPr>
        <p:txBody>
          <a:bodyPr>
            <a:noAutofit/>
          </a:bodyPr>
          <a:lstStyle/>
          <a:p>
            <a:r>
              <a:rPr lang="ja-JP" altLang="en-US" sz="2400" dirty="0" smtClean="0">
                <a:solidFill>
                  <a:schemeClr val="tx1">
                    <a:lumMod val="95000"/>
                  </a:schemeClr>
                </a:solidFill>
              </a:rPr>
              <a:t>今後の活動について（楠本からのお願い）</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先輩方のおかげで、子ども達が学びやすい環境が整備されたと思います。</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泉大津市</a:t>
            </a:r>
            <a:r>
              <a:rPr lang="en-US" altLang="ja-JP" sz="2400" dirty="0" smtClean="0">
                <a:solidFill>
                  <a:schemeClr val="tx1">
                    <a:lumMod val="95000"/>
                  </a:schemeClr>
                </a:solidFill>
              </a:rPr>
              <a:t>PTA</a:t>
            </a:r>
            <a:r>
              <a:rPr lang="ja-JP" altLang="en-US" sz="2400" dirty="0" smtClean="0">
                <a:solidFill>
                  <a:schemeClr val="tx1">
                    <a:lumMod val="95000"/>
                  </a:schemeClr>
                </a:solidFill>
              </a:rPr>
              <a:t>協議会の存在意義はあるのか？そんな質問もありました。</a:t>
            </a:r>
            <a:endParaRPr lang="en-US" altLang="ja-JP" sz="2400" dirty="0" smtClean="0">
              <a:solidFill>
                <a:schemeClr val="tx1">
                  <a:lumMod val="95000"/>
                </a:schemeClr>
              </a:solidFill>
            </a:endParaRPr>
          </a:p>
          <a:p>
            <a:r>
              <a:rPr lang="ja-JP" altLang="en-US" sz="2400" dirty="0" smtClean="0">
                <a:solidFill>
                  <a:schemeClr val="tx1">
                    <a:lumMod val="95000"/>
                  </a:schemeClr>
                </a:solidFill>
              </a:rPr>
              <a:t>昨年は台風被害の補修が遅いことを市</a:t>
            </a:r>
            <a:r>
              <a:rPr lang="en-US" altLang="ja-JP" sz="2400" dirty="0" smtClean="0">
                <a:solidFill>
                  <a:schemeClr val="tx1">
                    <a:lumMod val="95000"/>
                  </a:schemeClr>
                </a:solidFill>
              </a:rPr>
              <a:t>PTA</a:t>
            </a:r>
            <a:r>
              <a:rPr lang="ja-JP" altLang="en-US" sz="2400" dirty="0" smtClean="0">
                <a:solidFill>
                  <a:schemeClr val="tx1">
                    <a:lumMod val="95000"/>
                  </a:schemeClr>
                </a:solidFill>
              </a:rPr>
              <a:t>協議会として教育委員会に質問し</a:t>
            </a:r>
            <a:endParaRPr lang="en-US" altLang="ja-JP" sz="2400" dirty="0" smtClean="0">
              <a:solidFill>
                <a:schemeClr val="tx1">
                  <a:lumMod val="95000"/>
                </a:schemeClr>
              </a:solidFill>
            </a:endParaRPr>
          </a:p>
          <a:p>
            <a:r>
              <a:rPr lang="ja-JP" altLang="en-US" sz="2400" dirty="0" smtClean="0">
                <a:solidFill>
                  <a:schemeClr val="tx1">
                    <a:lumMod val="95000"/>
                  </a:schemeClr>
                </a:solidFill>
              </a:rPr>
              <a:t>回答を頂きました。それ以外に特に差し迫った要望や意見が無いことは、</a:t>
            </a:r>
            <a:endParaRPr lang="en-US" altLang="ja-JP" sz="2400" dirty="0" smtClean="0">
              <a:solidFill>
                <a:schemeClr val="tx1">
                  <a:lumMod val="95000"/>
                </a:schemeClr>
              </a:solidFill>
            </a:endParaRPr>
          </a:p>
          <a:p>
            <a:r>
              <a:rPr lang="ja-JP" altLang="en-US" sz="2400" dirty="0" smtClean="0">
                <a:solidFill>
                  <a:schemeClr val="tx1">
                    <a:lumMod val="95000"/>
                  </a:schemeClr>
                </a:solidFill>
              </a:rPr>
              <a:t>多くの方が子ども達の学びの環境を整えて下さったからだと</a:t>
            </a:r>
            <a:r>
              <a:rPr lang="ja-JP" altLang="en-US" sz="2400" dirty="0" smtClean="0">
                <a:solidFill>
                  <a:schemeClr val="tx1">
                    <a:lumMod val="95000"/>
                  </a:schemeClr>
                </a:solidFill>
              </a:rPr>
              <a:t>思い感謝です。</a:t>
            </a:r>
            <a:endParaRPr lang="en-US" altLang="ja-JP" sz="2400" dirty="0" smtClean="0">
              <a:solidFill>
                <a:schemeClr val="tx1">
                  <a:lumMod val="95000"/>
                </a:schemeClr>
              </a:solidFill>
            </a:endParaRPr>
          </a:p>
          <a:p>
            <a:r>
              <a:rPr lang="ja-JP" altLang="en-US" sz="2400" dirty="0">
                <a:solidFill>
                  <a:schemeClr val="tx1">
                    <a:lumMod val="95000"/>
                  </a:schemeClr>
                </a:solidFill>
              </a:rPr>
              <a:t>　</a:t>
            </a:r>
            <a:endParaRPr lang="en-US" altLang="ja-JP" sz="2400" dirty="0" smtClean="0">
              <a:solidFill>
                <a:schemeClr val="tx1">
                  <a:lumMod val="95000"/>
                </a:schemeClr>
              </a:solidFill>
            </a:endParaRPr>
          </a:p>
          <a:p>
            <a:r>
              <a:rPr lang="ja-JP" altLang="en-US" sz="2400" dirty="0">
                <a:solidFill>
                  <a:schemeClr val="tx1">
                    <a:lumMod val="95000"/>
                  </a:schemeClr>
                </a:solidFill>
              </a:rPr>
              <a:t>　</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p:txBody>
      </p:sp>
      <p:sp>
        <p:nvSpPr>
          <p:cNvPr id="5" name="サブタイトル 2"/>
          <p:cNvSpPr txBox="1">
            <a:spLocks/>
          </p:cNvSpPr>
          <p:nvPr/>
        </p:nvSpPr>
        <p:spPr>
          <a:xfrm>
            <a:off x="113016" y="5104425"/>
            <a:ext cx="12164603" cy="175357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1200" dirty="0" smtClean="0">
                <a:solidFill>
                  <a:schemeClr val="tx1"/>
                </a:solidFill>
              </a:rPr>
              <a:t>参考文献　</a:t>
            </a:r>
            <a:endParaRPr lang="en-US" altLang="ja-JP" sz="1200" dirty="0" smtClean="0">
              <a:solidFill>
                <a:schemeClr val="tx1"/>
              </a:solidFill>
            </a:endParaRPr>
          </a:p>
          <a:p>
            <a:r>
              <a:rPr lang="ja-JP" altLang="en-US" sz="1200" dirty="0" smtClean="0">
                <a:solidFill>
                  <a:schemeClr val="tx1">
                    <a:lumMod val="95000"/>
                  </a:schemeClr>
                </a:solidFill>
              </a:rPr>
              <a:t>　総務省統計局</a:t>
            </a:r>
            <a:r>
              <a:rPr lang="en-US" altLang="ja-JP" sz="1200" dirty="0" smtClean="0">
                <a:solidFill>
                  <a:schemeClr val="tx1">
                    <a:lumMod val="95000"/>
                  </a:schemeClr>
                </a:solidFill>
              </a:rPr>
              <a:t>『</a:t>
            </a:r>
            <a:r>
              <a:rPr lang="ja-JP" altLang="en-US" sz="1200" dirty="0" smtClean="0">
                <a:solidFill>
                  <a:schemeClr val="tx1">
                    <a:lumMod val="95000"/>
                  </a:schemeClr>
                </a:solidFill>
              </a:rPr>
              <a:t>労働力調査　長期時系列データ</a:t>
            </a:r>
            <a:r>
              <a:rPr lang="en-US" altLang="ja-JP" sz="1200" dirty="0" smtClean="0">
                <a:solidFill>
                  <a:schemeClr val="tx1">
                    <a:lumMod val="95000"/>
                  </a:schemeClr>
                </a:solidFill>
              </a:rPr>
              <a:t>』</a:t>
            </a:r>
            <a:r>
              <a:rPr lang="ja-JP" altLang="en-US" sz="1200" dirty="0" smtClean="0">
                <a:solidFill>
                  <a:schemeClr val="tx1">
                    <a:lumMod val="95000"/>
                  </a:schemeClr>
                </a:solidFill>
              </a:rPr>
              <a:t>　　</a:t>
            </a:r>
            <a:r>
              <a:rPr lang="en-US" altLang="ja-JP" sz="1200" dirty="0" smtClean="0">
                <a:solidFill>
                  <a:schemeClr val="tx1">
                    <a:lumMod val="95000"/>
                  </a:schemeClr>
                </a:solidFill>
              </a:rPr>
              <a:t>https</a:t>
            </a:r>
            <a:r>
              <a:rPr lang="en-US" altLang="ja-JP" sz="1200" dirty="0">
                <a:solidFill>
                  <a:schemeClr val="tx1">
                    <a:lumMod val="95000"/>
                  </a:schemeClr>
                </a:solidFill>
              </a:rPr>
              <a:t>://</a:t>
            </a:r>
            <a:r>
              <a:rPr lang="en-US" altLang="ja-JP" sz="1200" dirty="0" smtClean="0">
                <a:solidFill>
                  <a:schemeClr val="tx1">
                    <a:lumMod val="95000"/>
                  </a:schemeClr>
                </a:solidFill>
              </a:rPr>
              <a:t>www.stat.go.jp/data/roudou/longtime/03roudou.html</a:t>
            </a:r>
            <a:r>
              <a:rPr lang="ja-JP" altLang="en-US" sz="1200" dirty="0" smtClean="0">
                <a:solidFill>
                  <a:schemeClr val="tx1">
                    <a:lumMod val="95000"/>
                  </a:schemeClr>
                </a:solidFill>
              </a:rPr>
              <a:t>　（</a:t>
            </a:r>
            <a:r>
              <a:rPr lang="en-US" altLang="ja-JP" sz="1200" dirty="0" smtClean="0">
                <a:solidFill>
                  <a:schemeClr val="tx1">
                    <a:lumMod val="95000"/>
                  </a:schemeClr>
                </a:solidFill>
              </a:rPr>
              <a:t>2019</a:t>
            </a:r>
            <a:r>
              <a:rPr lang="ja-JP" altLang="en-US" sz="1200" dirty="0" smtClean="0">
                <a:solidFill>
                  <a:schemeClr val="tx1">
                    <a:lumMod val="95000"/>
                  </a:schemeClr>
                </a:solidFill>
              </a:rPr>
              <a:t>年</a:t>
            </a:r>
            <a:r>
              <a:rPr lang="en-US" altLang="ja-JP" sz="1200" dirty="0" smtClean="0">
                <a:solidFill>
                  <a:schemeClr val="tx1">
                    <a:lumMod val="95000"/>
                  </a:schemeClr>
                </a:solidFill>
              </a:rPr>
              <a:t>5</a:t>
            </a:r>
            <a:r>
              <a:rPr lang="ja-JP" altLang="en-US" sz="1200" dirty="0" smtClean="0">
                <a:solidFill>
                  <a:schemeClr val="tx1">
                    <a:lumMod val="95000"/>
                  </a:schemeClr>
                </a:solidFill>
              </a:rPr>
              <a:t>月</a:t>
            </a:r>
            <a:r>
              <a:rPr lang="en-US" altLang="ja-JP" sz="1200" dirty="0" smtClean="0">
                <a:solidFill>
                  <a:schemeClr val="tx1">
                    <a:lumMod val="95000"/>
                  </a:schemeClr>
                </a:solidFill>
              </a:rPr>
              <a:t>6</a:t>
            </a:r>
            <a:r>
              <a:rPr lang="ja-JP" altLang="en-US" sz="1200" dirty="0" smtClean="0">
                <a:solidFill>
                  <a:schemeClr val="tx1">
                    <a:lumMod val="95000"/>
                  </a:schemeClr>
                </a:solidFill>
              </a:rPr>
              <a:t>日時点）</a:t>
            </a:r>
            <a:endParaRPr lang="en-US" altLang="ja-JP" sz="1200" dirty="0" smtClean="0">
              <a:solidFill>
                <a:schemeClr val="tx1">
                  <a:lumMod val="95000"/>
                </a:schemeClr>
              </a:solidFill>
            </a:endParaRPr>
          </a:p>
          <a:p>
            <a:r>
              <a:rPr lang="ja-JP" altLang="en-US" sz="1200" dirty="0" smtClean="0">
                <a:solidFill>
                  <a:schemeClr val="tx1"/>
                </a:solidFill>
              </a:rPr>
              <a:t>　法務省</a:t>
            </a:r>
            <a:r>
              <a:rPr lang="en-US" altLang="ja-JP" sz="1200" dirty="0" smtClean="0">
                <a:solidFill>
                  <a:schemeClr val="tx1"/>
                </a:solidFill>
              </a:rPr>
              <a:t>『</a:t>
            </a:r>
            <a:r>
              <a:rPr lang="ja-JP" altLang="en-US" sz="1200" dirty="0" smtClean="0">
                <a:solidFill>
                  <a:schemeClr val="tx1"/>
                </a:solidFill>
              </a:rPr>
              <a:t>❝社会を明るくする運動</a:t>
            </a:r>
            <a:r>
              <a:rPr lang="ja-JP" altLang="en-US" sz="1200" dirty="0">
                <a:solidFill>
                  <a:schemeClr val="tx1"/>
                </a:solidFill>
              </a:rPr>
              <a:t>❞</a:t>
            </a:r>
            <a:r>
              <a:rPr lang="ja-JP" altLang="en-US" sz="1200" dirty="0" smtClean="0">
                <a:solidFill>
                  <a:schemeClr val="tx1"/>
                </a:solidFill>
              </a:rPr>
              <a:t>のはじまりについて</a:t>
            </a:r>
            <a:r>
              <a:rPr lang="en-US" altLang="ja-JP" sz="1200" dirty="0" smtClean="0">
                <a:solidFill>
                  <a:schemeClr val="tx1"/>
                </a:solidFill>
              </a:rPr>
              <a:t>』</a:t>
            </a:r>
            <a:r>
              <a:rPr lang="en-US" altLang="ja-JP" sz="1200" dirty="0" smtClean="0">
                <a:solidFill>
                  <a:schemeClr val="tx1">
                    <a:lumMod val="95000"/>
                  </a:schemeClr>
                </a:solidFill>
              </a:rPr>
              <a:t>http://www.moj.go.jp/hogo1/kouseihogoshinkou/hogo03_00089.htm</a:t>
            </a:r>
            <a:r>
              <a:rPr lang="en-US" altLang="ja-JP" sz="1200" dirty="0" smtClean="0"/>
              <a:t>l</a:t>
            </a:r>
            <a:r>
              <a:rPr lang="ja-JP" altLang="en-US" sz="1200" dirty="0" smtClean="0">
                <a:solidFill>
                  <a:schemeClr val="tx1"/>
                </a:solidFill>
              </a:rPr>
              <a:t>　（</a:t>
            </a:r>
            <a:r>
              <a:rPr lang="en-US" altLang="ja-JP" sz="1200" dirty="0" smtClean="0">
                <a:solidFill>
                  <a:schemeClr val="tx1"/>
                </a:solidFill>
              </a:rPr>
              <a:t>2019</a:t>
            </a:r>
            <a:r>
              <a:rPr lang="ja-JP" altLang="en-US" sz="1200" dirty="0" smtClean="0">
                <a:solidFill>
                  <a:schemeClr val="tx1"/>
                </a:solidFill>
              </a:rPr>
              <a:t>年</a:t>
            </a:r>
            <a:r>
              <a:rPr lang="en-US" altLang="ja-JP" sz="1200" dirty="0" smtClean="0">
                <a:solidFill>
                  <a:schemeClr val="tx1"/>
                </a:solidFill>
              </a:rPr>
              <a:t>5</a:t>
            </a:r>
            <a:r>
              <a:rPr lang="ja-JP" altLang="en-US" sz="1200" dirty="0" smtClean="0">
                <a:solidFill>
                  <a:schemeClr val="tx1"/>
                </a:solidFill>
              </a:rPr>
              <a:t>月</a:t>
            </a:r>
            <a:r>
              <a:rPr lang="en-US" altLang="ja-JP" sz="1200" dirty="0" smtClean="0">
                <a:solidFill>
                  <a:schemeClr val="tx1"/>
                </a:solidFill>
              </a:rPr>
              <a:t>6</a:t>
            </a:r>
            <a:r>
              <a:rPr lang="ja-JP" altLang="en-US" sz="1200" dirty="0" smtClean="0">
                <a:solidFill>
                  <a:schemeClr val="tx1"/>
                </a:solidFill>
              </a:rPr>
              <a:t>日時点）</a:t>
            </a:r>
            <a:endParaRPr lang="en-US" altLang="ja-JP" sz="1200" dirty="0" smtClean="0">
              <a:solidFill>
                <a:schemeClr val="tx1"/>
              </a:solidFill>
            </a:endParaRPr>
          </a:p>
          <a:p>
            <a:r>
              <a:rPr lang="ja-JP" altLang="en-US" sz="1200" dirty="0">
                <a:solidFill>
                  <a:schemeClr val="tx1"/>
                </a:solidFill>
              </a:rPr>
              <a:t>　</a:t>
            </a:r>
            <a:r>
              <a:rPr lang="en-US" altLang="ja-JP" sz="1200" dirty="0">
                <a:solidFill>
                  <a:schemeClr val="tx1">
                    <a:lumMod val="95000"/>
                  </a:schemeClr>
                </a:solidFill>
              </a:rPr>
              <a:t>Wikipedia『</a:t>
            </a:r>
            <a:r>
              <a:rPr lang="ja-JP" altLang="en-US" sz="1200" dirty="0">
                <a:solidFill>
                  <a:schemeClr val="tx1">
                    <a:lumMod val="95000"/>
                  </a:schemeClr>
                </a:solidFill>
              </a:rPr>
              <a:t>家庭の電化</a:t>
            </a:r>
            <a:r>
              <a:rPr lang="en-US" altLang="ja-JP" sz="1200" dirty="0">
                <a:solidFill>
                  <a:schemeClr val="tx1">
                    <a:lumMod val="95000"/>
                  </a:schemeClr>
                </a:solidFill>
              </a:rPr>
              <a:t>』https://ja.wikipedia.org/wiki/</a:t>
            </a:r>
            <a:r>
              <a:rPr lang="ja-JP" altLang="en-US" sz="1200" dirty="0">
                <a:solidFill>
                  <a:schemeClr val="tx1">
                    <a:lumMod val="95000"/>
                  </a:schemeClr>
                </a:solidFill>
              </a:rPr>
              <a:t>家庭の電化（</a:t>
            </a:r>
            <a:r>
              <a:rPr lang="en-US" altLang="ja-JP" sz="1200" dirty="0">
                <a:solidFill>
                  <a:schemeClr val="tx1">
                    <a:lumMod val="95000"/>
                  </a:schemeClr>
                </a:solidFill>
              </a:rPr>
              <a:t>2019</a:t>
            </a:r>
            <a:r>
              <a:rPr lang="ja-JP" altLang="en-US" sz="1200" dirty="0">
                <a:solidFill>
                  <a:schemeClr val="tx1">
                    <a:lumMod val="95000"/>
                  </a:schemeClr>
                </a:solidFill>
              </a:rPr>
              <a:t>年</a:t>
            </a:r>
            <a:r>
              <a:rPr lang="en-US" altLang="ja-JP" sz="1200" dirty="0">
                <a:solidFill>
                  <a:schemeClr val="tx1">
                    <a:lumMod val="95000"/>
                  </a:schemeClr>
                </a:solidFill>
              </a:rPr>
              <a:t>5</a:t>
            </a:r>
            <a:r>
              <a:rPr lang="ja-JP" altLang="en-US" sz="1200" dirty="0">
                <a:solidFill>
                  <a:schemeClr val="tx1">
                    <a:lumMod val="95000"/>
                  </a:schemeClr>
                </a:solidFill>
              </a:rPr>
              <a:t>月</a:t>
            </a:r>
            <a:r>
              <a:rPr lang="en-US" altLang="ja-JP" sz="1200" dirty="0">
                <a:solidFill>
                  <a:schemeClr val="tx1">
                    <a:lumMod val="95000"/>
                  </a:schemeClr>
                </a:solidFill>
              </a:rPr>
              <a:t>6</a:t>
            </a:r>
            <a:r>
              <a:rPr lang="ja-JP" altLang="en-US" sz="1200" dirty="0">
                <a:solidFill>
                  <a:schemeClr val="tx1">
                    <a:lumMod val="95000"/>
                  </a:schemeClr>
                </a:solidFill>
              </a:rPr>
              <a:t>日時点</a:t>
            </a:r>
            <a:r>
              <a:rPr lang="ja-JP" altLang="en-US" sz="1200" dirty="0" smtClean="0">
                <a:solidFill>
                  <a:schemeClr val="tx1">
                    <a:lumMod val="95000"/>
                  </a:schemeClr>
                </a:solidFill>
              </a:rPr>
              <a:t>）</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編集・発行　泉大津市・泉大津市教育委員会・泉大津市市政施行</a:t>
            </a:r>
            <a:r>
              <a:rPr lang="en-US" altLang="ja-JP" sz="1200" dirty="0" smtClean="0">
                <a:solidFill>
                  <a:schemeClr val="tx1"/>
                </a:solidFill>
              </a:rPr>
              <a:t>70</a:t>
            </a:r>
            <a:r>
              <a:rPr lang="ja-JP" altLang="en-US" sz="1200" dirty="0" smtClean="0">
                <a:solidFill>
                  <a:schemeClr val="tx1"/>
                </a:solidFill>
              </a:rPr>
              <a:t>周年記念写真集制作委員会</a:t>
            </a:r>
            <a:r>
              <a:rPr lang="en-US" altLang="ja-JP" sz="1200" dirty="0" smtClean="0">
                <a:solidFill>
                  <a:schemeClr val="tx1"/>
                </a:solidFill>
              </a:rPr>
              <a:t>『</a:t>
            </a:r>
            <a:r>
              <a:rPr lang="ja-JP" altLang="en-US" sz="1200" dirty="0" smtClean="0">
                <a:solidFill>
                  <a:schemeClr val="tx1"/>
                </a:solidFill>
              </a:rPr>
              <a:t>かわりゆくふるさと泉大津市の</a:t>
            </a:r>
            <a:r>
              <a:rPr lang="en-US" altLang="ja-JP" sz="1200" dirty="0" smtClean="0">
                <a:solidFill>
                  <a:schemeClr val="tx1"/>
                </a:solidFill>
              </a:rPr>
              <a:t>70</a:t>
            </a:r>
            <a:r>
              <a:rPr lang="ja-JP" altLang="en-US" sz="1200" dirty="0" smtClean="0">
                <a:solidFill>
                  <a:schemeClr val="tx1"/>
                </a:solidFill>
              </a:rPr>
              <a:t>年－泉大津市政施行</a:t>
            </a:r>
            <a:r>
              <a:rPr lang="en-US" altLang="ja-JP" sz="1200" dirty="0" smtClean="0">
                <a:solidFill>
                  <a:schemeClr val="tx1"/>
                </a:solidFill>
              </a:rPr>
              <a:t>70</a:t>
            </a:r>
            <a:r>
              <a:rPr lang="ja-JP" altLang="en-US" sz="1200" dirty="0" smtClean="0">
                <a:solidFill>
                  <a:schemeClr val="tx1"/>
                </a:solidFill>
              </a:rPr>
              <a:t>周年記念写真集－</a:t>
            </a:r>
            <a:r>
              <a:rPr lang="en-US" altLang="ja-JP" sz="1200" dirty="0" smtClean="0">
                <a:solidFill>
                  <a:schemeClr val="tx1"/>
                </a:solidFill>
              </a:rPr>
              <a:t>』</a:t>
            </a:r>
          </a:p>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1419355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2030128" y="1953422"/>
            <a:ext cx="7761144" cy="3286397"/>
          </a:xfrm>
        </p:spPr>
        <p:txBody>
          <a:bodyPr>
            <a:noAutofit/>
          </a:bodyPr>
          <a:lstStyle/>
          <a:p>
            <a:r>
              <a:rPr lang="ja-JP" altLang="en-US" sz="3600" dirty="0" smtClean="0">
                <a:solidFill>
                  <a:schemeClr val="tx1"/>
                </a:solidFill>
              </a:rPr>
              <a:t>簡単に市</a:t>
            </a:r>
            <a:r>
              <a:rPr lang="en-US" altLang="ja-JP" sz="3600" dirty="0" smtClean="0">
                <a:solidFill>
                  <a:schemeClr val="tx1"/>
                </a:solidFill>
              </a:rPr>
              <a:t>PTA</a:t>
            </a:r>
            <a:r>
              <a:rPr lang="ja-JP" altLang="en-US" sz="3600" dirty="0" smtClean="0">
                <a:solidFill>
                  <a:schemeClr val="tx1"/>
                </a:solidFill>
              </a:rPr>
              <a:t>協議会の紹介と</a:t>
            </a:r>
            <a:endParaRPr lang="en-US" altLang="ja-JP" sz="3600" dirty="0" smtClean="0">
              <a:solidFill>
                <a:schemeClr val="tx1"/>
              </a:solidFill>
            </a:endParaRPr>
          </a:p>
          <a:p>
            <a:r>
              <a:rPr lang="en-US" altLang="ja-JP" sz="3600" dirty="0" smtClean="0">
                <a:solidFill>
                  <a:schemeClr val="tx1"/>
                </a:solidFill>
              </a:rPr>
              <a:t>2018</a:t>
            </a:r>
            <a:r>
              <a:rPr lang="ja-JP" altLang="en-US" sz="3600" dirty="0" smtClean="0">
                <a:solidFill>
                  <a:schemeClr val="tx1"/>
                </a:solidFill>
              </a:rPr>
              <a:t>年度の取り組み、研修内容を</a:t>
            </a:r>
            <a:endParaRPr lang="en-US" altLang="ja-JP" sz="3600" dirty="0" smtClean="0">
              <a:solidFill>
                <a:schemeClr val="tx1"/>
              </a:solidFill>
            </a:endParaRPr>
          </a:p>
          <a:p>
            <a:r>
              <a:rPr lang="ja-JP" altLang="en-US" sz="3600" dirty="0" smtClean="0">
                <a:solidFill>
                  <a:schemeClr val="tx1"/>
                </a:solidFill>
              </a:rPr>
              <a:t>お伝えします。</a:t>
            </a:r>
            <a:endParaRPr lang="en-US" altLang="ja-JP" sz="3600" dirty="0" smtClean="0">
              <a:solidFill>
                <a:schemeClr val="tx1"/>
              </a:solidFill>
            </a:endParaRPr>
          </a:p>
        </p:txBody>
      </p:sp>
      <p:sp>
        <p:nvSpPr>
          <p:cNvPr id="4" name="サブタイトル 2"/>
          <p:cNvSpPr txBox="1">
            <a:spLocks/>
          </p:cNvSpPr>
          <p:nvPr/>
        </p:nvSpPr>
        <p:spPr>
          <a:xfrm>
            <a:off x="2388011" y="6298058"/>
            <a:ext cx="9088223" cy="429803"/>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ja-JP" altLang="en-US" sz="2400" dirty="0">
              <a:solidFill>
                <a:schemeClr val="tx1"/>
              </a:solidFill>
            </a:endParaRPr>
          </a:p>
        </p:txBody>
      </p:sp>
    </p:spTree>
    <p:extLst>
      <p:ext uri="{BB962C8B-B14F-4D97-AF65-F5344CB8AC3E}">
        <p14:creationId xmlns:p14="http://schemas.microsoft.com/office/powerpoint/2010/main" val="2066190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678095" y="1044753"/>
            <a:ext cx="11034444" cy="4318357"/>
          </a:xfrm>
        </p:spPr>
        <p:txBody>
          <a:bodyPr>
            <a:noAutofit/>
          </a:bodyPr>
          <a:lstStyle/>
          <a:p>
            <a:r>
              <a:rPr lang="ja-JP" altLang="en-US" sz="2400" dirty="0" smtClean="0">
                <a:solidFill>
                  <a:schemeClr val="tx1">
                    <a:lumMod val="95000"/>
                  </a:schemeClr>
                </a:solidFill>
              </a:rPr>
              <a:t>今後の活動について（楠本からのお願い）</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けれど今、約９割の人が雇用者（男女計）となり、</a:t>
            </a:r>
            <a:endParaRPr lang="en-US" altLang="ja-JP" sz="2400" dirty="0" smtClean="0">
              <a:solidFill>
                <a:schemeClr val="tx1">
                  <a:lumMod val="95000"/>
                </a:schemeClr>
              </a:solidFill>
            </a:endParaRPr>
          </a:p>
          <a:p>
            <a:r>
              <a:rPr lang="ja-JP" altLang="en-US" sz="2400" dirty="0" smtClean="0">
                <a:solidFill>
                  <a:schemeClr val="tx1">
                    <a:lumMod val="95000"/>
                  </a:schemeClr>
                </a:solidFill>
              </a:rPr>
              <a:t>保護者の時間がとっても貴重となりました。</a:t>
            </a:r>
            <a:endParaRPr lang="en-US" altLang="ja-JP" sz="2400" dirty="0" smtClean="0">
              <a:solidFill>
                <a:schemeClr val="tx1">
                  <a:lumMod val="95000"/>
                </a:schemeClr>
              </a:solidFill>
            </a:endParaRPr>
          </a:p>
          <a:p>
            <a:r>
              <a:rPr lang="ja-JP" altLang="en-US" sz="2400" dirty="0" smtClean="0">
                <a:solidFill>
                  <a:schemeClr val="tx1">
                    <a:lumMod val="95000"/>
                  </a:schemeClr>
                </a:solidFill>
              </a:rPr>
              <a:t>（懇談とか病気のために有給おいとかなあかんし、有給がとっても貴重）</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働いた人達や会社等が納めてくれた税金のおかげで</a:t>
            </a:r>
            <a:endParaRPr lang="en-US" altLang="ja-JP" sz="2400" dirty="0" smtClean="0">
              <a:solidFill>
                <a:schemeClr val="tx1">
                  <a:lumMod val="95000"/>
                </a:schemeClr>
              </a:solidFill>
            </a:endParaRPr>
          </a:p>
          <a:p>
            <a:r>
              <a:rPr lang="ja-JP" altLang="en-US" sz="2400" dirty="0" smtClean="0">
                <a:solidFill>
                  <a:schemeClr val="tx1">
                    <a:lumMod val="95000"/>
                  </a:schemeClr>
                </a:solidFill>
              </a:rPr>
              <a:t>子ども達が学べることも、忘れたらあかんと思います。</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p:txBody>
      </p:sp>
      <p:sp>
        <p:nvSpPr>
          <p:cNvPr id="5" name="サブタイトル 2"/>
          <p:cNvSpPr txBox="1">
            <a:spLocks/>
          </p:cNvSpPr>
          <p:nvPr/>
        </p:nvSpPr>
        <p:spPr>
          <a:xfrm>
            <a:off x="113016" y="5104425"/>
            <a:ext cx="12164603" cy="175357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1200" dirty="0" smtClean="0">
                <a:solidFill>
                  <a:schemeClr val="tx1"/>
                </a:solidFill>
              </a:rPr>
              <a:t>参考文献　</a:t>
            </a:r>
            <a:endParaRPr lang="en-US" altLang="ja-JP" sz="1200" dirty="0" smtClean="0">
              <a:solidFill>
                <a:schemeClr val="tx1"/>
              </a:solidFill>
            </a:endParaRPr>
          </a:p>
          <a:p>
            <a:r>
              <a:rPr lang="ja-JP" altLang="en-US" sz="1200" dirty="0" smtClean="0">
                <a:solidFill>
                  <a:schemeClr val="tx1">
                    <a:lumMod val="95000"/>
                  </a:schemeClr>
                </a:solidFill>
              </a:rPr>
              <a:t>　総務省統計局</a:t>
            </a:r>
            <a:r>
              <a:rPr lang="en-US" altLang="ja-JP" sz="1200" dirty="0" smtClean="0">
                <a:solidFill>
                  <a:schemeClr val="tx1">
                    <a:lumMod val="95000"/>
                  </a:schemeClr>
                </a:solidFill>
              </a:rPr>
              <a:t>『</a:t>
            </a:r>
            <a:r>
              <a:rPr lang="ja-JP" altLang="en-US" sz="1200" dirty="0" smtClean="0">
                <a:solidFill>
                  <a:schemeClr val="tx1">
                    <a:lumMod val="95000"/>
                  </a:schemeClr>
                </a:solidFill>
              </a:rPr>
              <a:t>労働力調査　長期時系列データ</a:t>
            </a:r>
            <a:r>
              <a:rPr lang="en-US" altLang="ja-JP" sz="1200" dirty="0" smtClean="0">
                <a:solidFill>
                  <a:schemeClr val="tx1">
                    <a:lumMod val="95000"/>
                  </a:schemeClr>
                </a:solidFill>
              </a:rPr>
              <a:t>』</a:t>
            </a:r>
            <a:r>
              <a:rPr lang="ja-JP" altLang="en-US" sz="1200" dirty="0" smtClean="0">
                <a:solidFill>
                  <a:schemeClr val="tx1">
                    <a:lumMod val="95000"/>
                  </a:schemeClr>
                </a:solidFill>
              </a:rPr>
              <a:t>　　</a:t>
            </a:r>
            <a:r>
              <a:rPr lang="en-US" altLang="ja-JP" sz="1200" dirty="0" smtClean="0">
                <a:solidFill>
                  <a:schemeClr val="tx1">
                    <a:lumMod val="95000"/>
                  </a:schemeClr>
                </a:solidFill>
              </a:rPr>
              <a:t>https</a:t>
            </a:r>
            <a:r>
              <a:rPr lang="en-US" altLang="ja-JP" sz="1200" dirty="0">
                <a:solidFill>
                  <a:schemeClr val="tx1">
                    <a:lumMod val="95000"/>
                  </a:schemeClr>
                </a:solidFill>
              </a:rPr>
              <a:t>://</a:t>
            </a:r>
            <a:r>
              <a:rPr lang="en-US" altLang="ja-JP" sz="1200" dirty="0" smtClean="0">
                <a:solidFill>
                  <a:schemeClr val="tx1">
                    <a:lumMod val="95000"/>
                  </a:schemeClr>
                </a:solidFill>
              </a:rPr>
              <a:t>www.stat.go.jp/data/roudou/longtime/03roudou.html</a:t>
            </a:r>
            <a:r>
              <a:rPr lang="ja-JP" altLang="en-US" sz="1200" dirty="0" smtClean="0">
                <a:solidFill>
                  <a:schemeClr val="tx1">
                    <a:lumMod val="95000"/>
                  </a:schemeClr>
                </a:solidFill>
              </a:rPr>
              <a:t>　（</a:t>
            </a:r>
            <a:r>
              <a:rPr lang="en-US" altLang="ja-JP" sz="1200" dirty="0" smtClean="0">
                <a:solidFill>
                  <a:schemeClr val="tx1">
                    <a:lumMod val="95000"/>
                  </a:schemeClr>
                </a:solidFill>
              </a:rPr>
              <a:t>2019</a:t>
            </a:r>
            <a:r>
              <a:rPr lang="ja-JP" altLang="en-US" sz="1200" dirty="0" smtClean="0">
                <a:solidFill>
                  <a:schemeClr val="tx1">
                    <a:lumMod val="95000"/>
                  </a:schemeClr>
                </a:solidFill>
              </a:rPr>
              <a:t>年</a:t>
            </a:r>
            <a:r>
              <a:rPr lang="en-US" altLang="ja-JP" sz="1200" dirty="0" smtClean="0">
                <a:solidFill>
                  <a:schemeClr val="tx1">
                    <a:lumMod val="95000"/>
                  </a:schemeClr>
                </a:solidFill>
              </a:rPr>
              <a:t>5</a:t>
            </a:r>
            <a:r>
              <a:rPr lang="ja-JP" altLang="en-US" sz="1200" dirty="0" smtClean="0">
                <a:solidFill>
                  <a:schemeClr val="tx1">
                    <a:lumMod val="95000"/>
                  </a:schemeClr>
                </a:solidFill>
              </a:rPr>
              <a:t>月</a:t>
            </a:r>
            <a:r>
              <a:rPr lang="en-US" altLang="ja-JP" sz="1200" dirty="0" smtClean="0">
                <a:solidFill>
                  <a:schemeClr val="tx1">
                    <a:lumMod val="95000"/>
                  </a:schemeClr>
                </a:solidFill>
              </a:rPr>
              <a:t>6</a:t>
            </a:r>
            <a:r>
              <a:rPr lang="ja-JP" altLang="en-US" sz="1200" dirty="0" smtClean="0">
                <a:solidFill>
                  <a:schemeClr val="tx1">
                    <a:lumMod val="95000"/>
                  </a:schemeClr>
                </a:solidFill>
              </a:rPr>
              <a:t>日時点）</a:t>
            </a:r>
            <a:endParaRPr lang="en-US" altLang="ja-JP" sz="1200" dirty="0" smtClean="0">
              <a:solidFill>
                <a:schemeClr val="tx1">
                  <a:lumMod val="95000"/>
                </a:schemeClr>
              </a:solidFill>
            </a:endParaRPr>
          </a:p>
          <a:p>
            <a:r>
              <a:rPr lang="ja-JP" altLang="en-US" sz="1200" dirty="0" smtClean="0">
                <a:solidFill>
                  <a:schemeClr val="tx1"/>
                </a:solidFill>
              </a:rPr>
              <a:t>　法務省</a:t>
            </a:r>
            <a:r>
              <a:rPr lang="en-US" altLang="ja-JP" sz="1200" dirty="0" smtClean="0">
                <a:solidFill>
                  <a:schemeClr val="tx1"/>
                </a:solidFill>
              </a:rPr>
              <a:t>『</a:t>
            </a:r>
            <a:r>
              <a:rPr lang="ja-JP" altLang="en-US" sz="1200" dirty="0" smtClean="0">
                <a:solidFill>
                  <a:schemeClr val="tx1"/>
                </a:solidFill>
              </a:rPr>
              <a:t>❝社会を明るくする運動</a:t>
            </a:r>
            <a:r>
              <a:rPr lang="ja-JP" altLang="en-US" sz="1200" dirty="0">
                <a:solidFill>
                  <a:schemeClr val="tx1"/>
                </a:solidFill>
              </a:rPr>
              <a:t>❞</a:t>
            </a:r>
            <a:r>
              <a:rPr lang="ja-JP" altLang="en-US" sz="1200" dirty="0" smtClean="0">
                <a:solidFill>
                  <a:schemeClr val="tx1"/>
                </a:solidFill>
              </a:rPr>
              <a:t>のはじまりについて</a:t>
            </a:r>
            <a:r>
              <a:rPr lang="en-US" altLang="ja-JP" sz="1200" dirty="0" smtClean="0">
                <a:solidFill>
                  <a:schemeClr val="tx1"/>
                </a:solidFill>
              </a:rPr>
              <a:t>』</a:t>
            </a:r>
            <a:r>
              <a:rPr lang="en-US" altLang="ja-JP" sz="1200" dirty="0" smtClean="0">
                <a:solidFill>
                  <a:schemeClr val="tx1">
                    <a:lumMod val="95000"/>
                  </a:schemeClr>
                </a:solidFill>
              </a:rPr>
              <a:t>http://www.moj.go.jp/hogo1/kouseihogoshinkou/hogo03_00089.htm</a:t>
            </a:r>
            <a:r>
              <a:rPr lang="en-US" altLang="ja-JP" sz="1200" dirty="0" smtClean="0"/>
              <a:t>l</a:t>
            </a:r>
            <a:r>
              <a:rPr lang="ja-JP" altLang="en-US" sz="1200" dirty="0" smtClean="0">
                <a:solidFill>
                  <a:schemeClr val="tx1"/>
                </a:solidFill>
              </a:rPr>
              <a:t>　（</a:t>
            </a:r>
            <a:r>
              <a:rPr lang="en-US" altLang="ja-JP" sz="1200" dirty="0" smtClean="0">
                <a:solidFill>
                  <a:schemeClr val="tx1"/>
                </a:solidFill>
              </a:rPr>
              <a:t>2019</a:t>
            </a:r>
            <a:r>
              <a:rPr lang="ja-JP" altLang="en-US" sz="1200" dirty="0" smtClean="0">
                <a:solidFill>
                  <a:schemeClr val="tx1"/>
                </a:solidFill>
              </a:rPr>
              <a:t>年</a:t>
            </a:r>
            <a:r>
              <a:rPr lang="en-US" altLang="ja-JP" sz="1200" dirty="0" smtClean="0">
                <a:solidFill>
                  <a:schemeClr val="tx1"/>
                </a:solidFill>
              </a:rPr>
              <a:t>5</a:t>
            </a:r>
            <a:r>
              <a:rPr lang="ja-JP" altLang="en-US" sz="1200" dirty="0" smtClean="0">
                <a:solidFill>
                  <a:schemeClr val="tx1"/>
                </a:solidFill>
              </a:rPr>
              <a:t>月</a:t>
            </a:r>
            <a:r>
              <a:rPr lang="en-US" altLang="ja-JP" sz="1200" dirty="0" smtClean="0">
                <a:solidFill>
                  <a:schemeClr val="tx1"/>
                </a:solidFill>
              </a:rPr>
              <a:t>6</a:t>
            </a:r>
            <a:r>
              <a:rPr lang="ja-JP" altLang="en-US" sz="1200" dirty="0" smtClean="0">
                <a:solidFill>
                  <a:schemeClr val="tx1"/>
                </a:solidFill>
              </a:rPr>
              <a:t>日時点）</a:t>
            </a:r>
            <a:endParaRPr lang="en-US" altLang="ja-JP" sz="1200" dirty="0" smtClean="0">
              <a:solidFill>
                <a:schemeClr val="tx1"/>
              </a:solidFill>
            </a:endParaRPr>
          </a:p>
          <a:p>
            <a:r>
              <a:rPr lang="ja-JP" altLang="en-US" sz="1200" dirty="0">
                <a:solidFill>
                  <a:schemeClr val="tx1"/>
                </a:solidFill>
              </a:rPr>
              <a:t>　</a:t>
            </a:r>
            <a:r>
              <a:rPr lang="en-US" altLang="ja-JP" sz="1200" dirty="0">
                <a:solidFill>
                  <a:schemeClr val="tx1">
                    <a:lumMod val="95000"/>
                  </a:schemeClr>
                </a:solidFill>
              </a:rPr>
              <a:t>Wikipedia『</a:t>
            </a:r>
            <a:r>
              <a:rPr lang="ja-JP" altLang="en-US" sz="1200" dirty="0">
                <a:solidFill>
                  <a:schemeClr val="tx1">
                    <a:lumMod val="95000"/>
                  </a:schemeClr>
                </a:solidFill>
              </a:rPr>
              <a:t>家庭の電化</a:t>
            </a:r>
            <a:r>
              <a:rPr lang="en-US" altLang="ja-JP" sz="1200" dirty="0">
                <a:solidFill>
                  <a:schemeClr val="tx1">
                    <a:lumMod val="95000"/>
                  </a:schemeClr>
                </a:solidFill>
              </a:rPr>
              <a:t>』https://ja.wikipedia.org/wiki/</a:t>
            </a:r>
            <a:r>
              <a:rPr lang="ja-JP" altLang="en-US" sz="1200" dirty="0">
                <a:solidFill>
                  <a:schemeClr val="tx1">
                    <a:lumMod val="95000"/>
                  </a:schemeClr>
                </a:solidFill>
              </a:rPr>
              <a:t>家庭の電化（</a:t>
            </a:r>
            <a:r>
              <a:rPr lang="en-US" altLang="ja-JP" sz="1200" dirty="0">
                <a:solidFill>
                  <a:schemeClr val="tx1">
                    <a:lumMod val="95000"/>
                  </a:schemeClr>
                </a:solidFill>
              </a:rPr>
              <a:t>2019</a:t>
            </a:r>
            <a:r>
              <a:rPr lang="ja-JP" altLang="en-US" sz="1200" dirty="0">
                <a:solidFill>
                  <a:schemeClr val="tx1">
                    <a:lumMod val="95000"/>
                  </a:schemeClr>
                </a:solidFill>
              </a:rPr>
              <a:t>年</a:t>
            </a:r>
            <a:r>
              <a:rPr lang="en-US" altLang="ja-JP" sz="1200" dirty="0">
                <a:solidFill>
                  <a:schemeClr val="tx1">
                    <a:lumMod val="95000"/>
                  </a:schemeClr>
                </a:solidFill>
              </a:rPr>
              <a:t>5</a:t>
            </a:r>
            <a:r>
              <a:rPr lang="ja-JP" altLang="en-US" sz="1200" dirty="0">
                <a:solidFill>
                  <a:schemeClr val="tx1">
                    <a:lumMod val="95000"/>
                  </a:schemeClr>
                </a:solidFill>
              </a:rPr>
              <a:t>月</a:t>
            </a:r>
            <a:r>
              <a:rPr lang="en-US" altLang="ja-JP" sz="1200" dirty="0">
                <a:solidFill>
                  <a:schemeClr val="tx1">
                    <a:lumMod val="95000"/>
                  </a:schemeClr>
                </a:solidFill>
              </a:rPr>
              <a:t>6</a:t>
            </a:r>
            <a:r>
              <a:rPr lang="ja-JP" altLang="en-US" sz="1200" dirty="0">
                <a:solidFill>
                  <a:schemeClr val="tx1">
                    <a:lumMod val="95000"/>
                  </a:schemeClr>
                </a:solidFill>
              </a:rPr>
              <a:t>日時点</a:t>
            </a:r>
            <a:r>
              <a:rPr lang="ja-JP" altLang="en-US" sz="1200" dirty="0" smtClean="0">
                <a:solidFill>
                  <a:schemeClr val="tx1">
                    <a:lumMod val="95000"/>
                  </a:schemeClr>
                </a:solidFill>
              </a:rPr>
              <a:t>）</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編集・発行　泉大津市・泉大津市教育委員会・泉大津市市政施行</a:t>
            </a:r>
            <a:r>
              <a:rPr lang="en-US" altLang="ja-JP" sz="1200" dirty="0" smtClean="0">
                <a:solidFill>
                  <a:schemeClr val="tx1"/>
                </a:solidFill>
              </a:rPr>
              <a:t>70</a:t>
            </a:r>
            <a:r>
              <a:rPr lang="ja-JP" altLang="en-US" sz="1200" dirty="0" smtClean="0">
                <a:solidFill>
                  <a:schemeClr val="tx1"/>
                </a:solidFill>
              </a:rPr>
              <a:t>周年記念写真集制作委員会</a:t>
            </a:r>
            <a:r>
              <a:rPr lang="en-US" altLang="ja-JP" sz="1200" dirty="0" smtClean="0">
                <a:solidFill>
                  <a:schemeClr val="tx1"/>
                </a:solidFill>
              </a:rPr>
              <a:t>『</a:t>
            </a:r>
            <a:r>
              <a:rPr lang="ja-JP" altLang="en-US" sz="1200" dirty="0" smtClean="0">
                <a:solidFill>
                  <a:schemeClr val="tx1"/>
                </a:solidFill>
              </a:rPr>
              <a:t>かわりゆくふるさと泉大津市の</a:t>
            </a:r>
            <a:r>
              <a:rPr lang="en-US" altLang="ja-JP" sz="1200" dirty="0" smtClean="0">
                <a:solidFill>
                  <a:schemeClr val="tx1"/>
                </a:solidFill>
              </a:rPr>
              <a:t>70</a:t>
            </a:r>
            <a:r>
              <a:rPr lang="ja-JP" altLang="en-US" sz="1200" dirty="0" smtClean="0">
                <a:solidFill>
                  <a:schemeClr val="tx1"/>
                </a:solidFill>
              </a:rPr>
              <a:t>年－泉大津市政施行</a:t>
            </a:r>
            <a:r>
              <a:rPr lang="en-US" altLang="ja-JP" sz="1200" dirty="0" smtClean="0">
                <a:solidFill>
                  <a:schemeClr val="tx1"/>
                </a:solidFill>
              </a:rPr>
              <a:t>70</a:t>
            </a:r>
            <a:r>
              <a:rPr lang="ja-JP" altLang="en-US" sz="1200" dirty="0" smtClean="0">
                <a:solidFill>
                  <a:schemeClr val="tx1"/>
                </a:solidFill>
              </a:rPr>
              <a:t>周年記念写真集－</a:t>
            </a:r>
            <a:r>
              <a:rPr lang="en-US" altLang="ja-JP" sz="1200" dirty="0" smtClean="0">
                <a:solidFill>
                  <a:schemeClr val="tx1"/>
                </a:solidFill>
              </a:rPr>
              <a:t>』</a:t>
            </a:r>
          </a:p>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2564777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782797" y="1065301"/>
            <a:ext cx="11034444" cy="4318357"/>
          </a:xfrm>
        </p:spPr>
        <p:txBody>
          <a:bodyPr>
            <a:noAutofit/>
          </a:bodyPr>
          <a:lstStyle/>
          <a:p>
            <a:r>
              <a:rPr lang="ja-JP" altLang="en-US" sz="2400" dirty="0" smtClean="0">
                <a:solidFill>
                  <a:schemeClr val="tx1">
                    <a:lumMod val="95000"/>
                  </a:schemeClr>
                </a:solidFill>
              </a:rPr>
              <a:t>今後の活動について（楠本からのお願い）</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つまり、今の保護者にとって　</a:t>
            </a:r>
            <a:endParaRPr lang="en-US" altLang="ja-JP" sz="2400" dirty="0">
              <a:solidFill>
                <a:schemeClr val="tx1">
                  <a:lumMod val="95000"/>
                </a:schemeClr>
              </a:solidFill>
            </a:endParaRPr>
          </a:p>
          <a:p>
            <a:r>
              <a:rPr lang="ja-JP" altLang="en-US" sz="2400" b="1" dirty="0" smtClean="0">
                <a:solidFill>
                  <a:schemeClr val="tx1">
                    <a:lumMod val="95000"/>
                  </a:schemeClr>
                </a:solidFill>
              </a:rPr>
              <a:t>　</a:t>
            </a:r>
            <a:r>
              <a:rPr lang="ja-JP" altLang="en-US" sz="2400" b="1" dirty="0" smtClean="0">
                <a:solidFill>
                  <a:schemeClr val="tx1">
                    <a:lumMod val="95000"/>
                  </a:schemeClr>
                </a:solidFill>
              </a:rPr>
              <a:t>　</a:t>
            </a:r>
            <a:r>
              <a:rPr lang="ja-JP" altLang="en-US" sz="4800" b="1" dirty="0" smtClean="0">
                <a:solidFill>
                  <a:schemeClr val="tx1">
                    <a:lumMod val="95000"/>
                  </a:schemeClr>
                </a:solidFill>
              </a:rPr>
              <a:t>時間がとっても貴重</a:t>
            </a:r>
            <a:endParaRPr lang="en-US" altLang="ja-JP" sz="4800" b="1"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　仕事を休んだ分以上のリターンが子ども達にあるのか。</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　委員さん以外の人はしなくていい理由は？そんな疑問もあるかも。</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p:txBody>
      </p:sp>
      <p:sp>
        <p:nvSpPr>
          <p:cNvPr id="5" name="サブタイトル 2"/>
          <p:cNvSpPr txBox="1">
            <a:spLocks/>
          </p:cNvSpPr>
          <p:nvPr/>
        </p:nvSpPr>
        <p:spPr>
          <a:xfrm>
            <a:off x="113016" y="5104425"/>
            <a:ext cx="12164603" cy="175357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1200" dirty="0" smtClean="0">
                <a:solidFill>
                  <a:schemeClr val="tx1"/>
                </a:solidFill>
              </a:rPr>
              <a:t>参考文献　</a:t>
            </a:r>
            <a:endParaRPr lang="en-US" altLang="ja-JP" sz="1200" dirty="0" smtClean="0">
              <a:solidFill>
                <a:schemeClr val="tx1"/>
              </a:solidFill>
            </a:endParaRPr>
          </a:p>
          <a:p>
            <a:r>
              <a:rPr lang="ja-JP" altLang="en-US" sz="1200" dirty="0" smtClean="0">
                <a:solidFill>
                  <a:schemeClr val="tx1">
                    <a:lumMod val="95000"/>
                  </a:schemeClr>
                </a:solidFill>
              </a:rPr>
              <a:t>　総務省統計局</a:t>
            </a:r>
            <a:r>
              <a:rPr lang="en-US" altLang="ja-JP" sz="1200" dirty="0" smtClean="0">
                <a:solidFill>
                  <a:schemeClr val="tx1">
                    <a:lumMod val="95000"/>
                  </a:schemeClr>
                </a:solidFill>
              </a:rPr>
              <a:t>『</a:t>
            </a:r>
            <a:r>
              <a:rPr lang="ja-JP" altLang="en-US" sz="1200" dirty="0" smtClean="0">
                <a:solidFill>
                  <a:schemeClr val="tx1">
                    <a:lumMod val="95000"/>
                  </a:schemeClr>
                </a:solidFill>
              </a:rPr>
              <a:t>労働力調査　長期時系列データ</a:t>
            </a:r>
            <a:r>
              <a:rPr lang="en-US" altLang="ja-JP" sz="1200" dirty="0" smtClean="0">
                <a:solidFill>
                  <a:schemeClr val="tx1">
                    <a:lumMod val="95000"/>
                  </a:schemeClr>
                </a:solidFill>
              </a:rPr>
              <a:t>』</a:t>
            </a:r>
            <a:r>
              <a:rPr lang="ja-JP" altLang="en-US" sz="1200" dirty="0" smtClean="0">
                <a:solidFill>
                  <a:schemeClr val="tx1">
                    <a:lumMod val="95000"/>
                  </a:schemeClr>
                </a:solidFill>
              </a:rPr>
              <a:t>　　</a:t>
            </a:r>
            <a:r>
              <a:rPr lang="en-US" altLang="ja-JP" sz="1200" dirty="0" smtClean="0">
                <a:solidFill>
                  <a:schemeClr val="tx1">
                    <a:lumMod val="95000"/>
                  </a:schemeClr>
                </a:solidFill>
              </a:rPr>
              <a:t>https</a:t>
            </a:r>
            <a:r>
              <a:rPr lang="en-US" altLang="ja-JP" sz="1200" dirty="0">
                <a:solidFill>
                  <a:schemeClr val="tx1">
                    <a:lumMod val="95000"/>
                  </a:schemeClr>
                </a:solidFill>
              </a:rPr>
              <a:t>://</a:t>
            </a:r>
            <a:r>
              <a:rPr lang="en-US" altLang="ja-JP" sz="1200" dirty="0" smtClean="0">
                <a:solidFill>
                  <a:schemeClr val="tx1">
                    <a:lumMod val="95000"/>
                  </a:schemeClr>
                </a:solidFill>
              </a:rPr>
              <a:t>www.stat.go.jp/data/roudou/longtime/03roudou.html</a:t>
            </a:r>
            <a:r>
              <a:rPr lang="ja-JP" altLang="en-US" sz="1200" dirty="0" smtClean="0">
                <a:solidFill>
                  <a:schemeClr val="tx1">
                    <a:lumMod val="95000"/>
                  </a:schemeClr>
                </a:solidFill>
              </a:rPr>
              <a:t>　（</a:t>
            </a:r>
            <a:r>
              <a:rPr lang="en-US" altLang="ja-JP" sz="1200" dirty="0" smtClean="0">
                <a:solidFill>
                  <a:schemeClr val="tx1">
                    <a:lumMod val="95000"/>
                  </a:schemeClr>
                </a:solidFill>
              </a:rPr>
              <a:t>2019</a:t>
            </a:r>
            <a:r>
              <a:rPr lang="ja-JP" altLang="en-US" sz="1200" dirty="0" smtClean="0">
                <a:solidFill>
                  <a:schemeClr val="tx1">
                    <a:lumMod val="95000"/>
                  </a:schemeClr>
                </a:solidFill>
              </a:rPr>
              <a:t>年</a:t>
            </a:r>
            <a:r>
              <a:rPr lang="en-US" altLang="ja-JP" sz="1200" dirty="0" smtClean="0">
                <a:solidFill>
                  <a:schemeClr val="tx1">
                    <a:lumMod val="95000"/>
                  </a:schemeClr>
                </a:solidFill>
              </a:rPr>
              <a:t>5</a:t>
            </a:r>
            <a:r>
              <a:rPr lang="ja-JP" altLang="en-US" sz="1200" dirty="0" smtClean="0">
                <a:solidFill>
                  <a:schemeClr val="tx1">
                    <a:lumMod val="95000"/>
                  </a:schemeClr>
                </a:solidFill>
              </a:rPr>
              <a:t>月</a:t>
            </a:r>
            <a:r>
              <a:rPr lang="en-US" altLang="ja-JP" sz="1200" dirty="0" smtClean="0">
                <a:solidFill>
                  <a:schemeClr val="tx1">
                    <a:lumMod val="95000"/>
                  </a:schemeClr>
                </a:solidFill>
              </a:rPr>
              <a:t>6</a:t>
            </a:r>
            <a:r>
              <a:rPr lang="ja-JP" altLang="en-US" sz="1200" dirty="0" smtClean="0">
                <a:solidFill>
                  <a:schemeClr val="tx1">
                    <a:lumMod val="95000"/>
                  </a:schemeClr>
                </a:solidFill>
              </a:rPr>
              <a:t>日時点）</a:t>
            </a:r>
            <a:endParaRPr lang="en-US" altLang="ja-JP" sz="1200" dirty="0" smtClean="0">
              <a:solidFill>
                <a:schemeClr val="tx1">
                  <a:lumMod val="95000"/>
                </a:schemeClr>
              </a:solidFill>
            </a:endParaRPr>
          </a:p>
          <a:p>
            <a:r>
              <a:rPr lang="ja-JP" altLang="en-US" sz="1200" dirty="0" smtClean="0">
                <a:solidFill>
                  <a:schemeClr val="tx1"/>
                </a:solidFill>
              </a:rPr>
              <a:t>　法務省</a:t>
            </a:r>
            <a:r>
              <a:rPr lang="en-US" altLang="ja-JP" sz="1200" dirty="0" smtClean="0">
                <a:solidFill>
                  <a:schemeClr val="tx1"/>
                </a:solidFill>
              </a:rPr>
              <a:t>『</a:t>
            </a:r>
            <a:r>
              <a:rPr lang="ja-JP" altLang="en-US" sz="1200" dirty="0" smtClean="0">
                <a:solidFill>
                  <a:schemeClr val="tx1"/>
                </a:solidFill>
              </a:rPr>
              <a:t>❝社会を明るくする運動</a:t>
            </a:r>
            <a:r>
              <a:rPr lang="ja-JP" altLang="en-US" sz="1200" dirty="0">
                <a:solidFill>
                  <a:schemeClr val="tx1"/>
                </a:solidFill>
              </a:rPr>
              <a:t>❞</a:t>
            </a:r>
            <a:r>
              <a:rPr lang="ja-JP" altLang="en-US" sz="1200" dirty="0" smtClean="0">
                <a:solidFill>
                  <a:schemeClr val="tx1"/>
                </a:solidFill>
              </a:rPr>
              <a:t>のはじまりについて</a:t>
            </a:r>
            <a:r>
              <a:rPr lang="en-US" altLang="ja-JP" sz="1200" dirty="0" smtClean="0">
                <a:solidFill>
                  <a:schemeClr val="tx1"/>
                </a:solidFill>
              </a:rPr>
              <a:t>』</a:t>
            </a:r>
            <a:r>
              <a:rPr lang="en-US" altLang="ja-JP" sz="1200" dirty="0" smtClean="0">
                <a:solidFill>
                  <a:schemeClr val="tx1">
                    <a:lumMod val="95000"/>
                  </a:schemeClr>
                </a:solidFill>
              </a:rPr>
              <a:t>http://www.moj.go.jp/hogo1/kouseihogoshinkou/hogo03_00089.htm</a:t>
            </a:r>
            <a:r>
              <a:rPr lang="en-US" altLang="ja-JP" sz="1200" dirty="0" smtClean="0"/>
              <a:t>l</a:t>
            </a:r>
            <a:r>
              <a:rPr lang="ja-JP" altLang="en-US" sz="1200" dirty="0" smtClean="0">
                <a:solidFill>
                  <a:schemeClr val="tx1"/>
                </a:solidFill>
              </a:rPr>
              <a:t>　（</a:t>
            </a:r>
            <a:r>
              <a:rPr lang="en-US" altLang="ja-JP" sz="1200" dirty="0" smtClean="0">
                <a:solidFill>
                  <a:schemeClr val="tx1"/>
                </a:solidFill>
              </a:rPr>
              <a:t>2019</a:t>
            </a:r>
            <a:r>
              <a:rPr lang="ja-JP" altLang="en-US" sz="1200" dirty="0" smtClean="0">
                <a:solidFill>
                  <a:schemeClr val="tx1"/>
                </a:solidFill>
              </a:rPr>
              <a:t>年</a:t>
            </a:r>
            <a:r>
              <a:rPr lang="en-US" altLang="ja-JP" sz="1200" dirty="0" smtClean="0">
                <a:solidFill>
                  <a:schemeClr val="tx1"/>
                </a:solidFill>
              </a:rPr>
              <a:t>5</a:t>
            </a:r>
            <a:r>
              <a:rPr lang="ja-JP" altLang="en-US" sz="1200" dirty="0" smtClean="0">
                <a:solidFill>
                  <a:schemeClr val="tx1"/>
                </a:solidFill>
              </a:rPr>
              <a:t>月</a:t>
            </a:r>
            <a:r>
              <a:rPr lang="en-US" altLang="ja-JP" sz="1200" dirty="0" smtClean="0">
                <a:solidFill>
                  <a:schemeClr val="tx1"/>
                </a:solidFill>
              </a:rPr>
              <a:t>6</a:t>
            </a:r>
            <a:r>
              <a:rPr lang="ja-JP" altLang="en-US" sz="1200" dirty="0" smtClean="0">
                <a:solidFill>
                  <a:schemeClr val="tx1"/>
                </a:solidFill>
              </a:rPr>
              <a:t>日時点）</a:t>
            </a:r>
            <a:endParaRPr lang="en-US" altLang="ja-JP" sz="1200" dirty="0" smtClean="0">
              <a:solidFill>
                <a:schemeClr val="tx1"/>
              </a:solidFill>
            </a:endParaRPr>
          </a:p>
          <a:p>
            <a:r>
              <a:rPr lang="ja-JP" altLang="en-US" sz="1200" dirty="0">
                <a:solidFill>
                  <a:schemeClr val="tx1"/>
                </a:solidFill>
              </a:rPr>
              <a:t>　</a:t>
            </a:r>
            <a:r>
              <a:rPr lang="en-US" altLang="ja-JP" sz="1200" dirty="0">
                <a:solidFill>
                  <a:schemeClr val="tx1">
                    <a:lumMod val="95000"/>
                  </a:schemeClr>
                </a:solidFill>
              </a:rPr>
              <a:t>Wikipedia『</a:t>
            </a:r>
            <a:r>
              <a:rPr lang="ja-JP" altLang="en-US" sz="1200" dirty="0">
                <a:solidFill>
                  <a:schemeClr val="tx1">
                    <a:lumMod val="95000"/>
                  </a:schemeClr>
                </a:solidFill>
              </a:rPr>
              <a:t>家庭の電化</a:t>
            </a:r>
            <a:r>
              <a:rPr lang="en-US" altLang="ja-JP" sz="1200" dirty="0">
                <a:solidFill>
                  <a:schemeClr val="tx1">
                    <a:lumMod val="95000"/>
                  </a:schemeClr>
                </a:solidFill>
              </a:rPr>
              <a:t>』https://ja.wikipedia.org/wiki/</a:t>
            </a:r>
            <a:r>
              <a:rPr lang="ja-JP" altLang="en-US" sz="1200" dirty="0">
                <a:solidFill>
                  <a:schemeClr val="tx1">
                    <a:lumMod val="95000"/>
                  </a:schemeClr>
                </a:solidFill>
              </a:rPr>
              <a:t>家庭の電化（</a:t>
            </a:r>
            <a:r>
              <a:rPr lang="en-US" altLang="ja-JP" sz="1200" dirty="0">
                <a:solidFill>
                  <a:schemeClr val="tx1">
                    <a:lumMod val="95000"/>
                  </a:schemeClr>
                </a:solidFill>
              </a:rPr>
              <a:t>2019</a:t>
            </a:r>
            <a:r>
              <a:rPr lang="ja-JP" altLang="en-US" sz="1200" dirty="0">
                <a:solidFill>
                  <a:schemeClr val="tx1">
                    <a:lumMod val="95000"/>
                  </a:schemeClr>
                </a:solidFill>
              </a:rPr>
              <a:t>年</a:t>
            </a:r>
            <a:r>
              <a:rPr lang="en-US" altLang="ja-JP" sz="1200" dirty="0">
                <a:solidFill>
                  <a:schemeClr val="tx1">
                    <a:lumMod val="95000"/>
                  </a:schemeClr>
                </a:solidFill>
              </a:rPr>
              <a:t>5</a:t>
            </a:r>
            <a:r>
              <a:rPr lang="ja-JP" altLang="en-US" sz="1200" dirty="0">
                <a:solidFill>
                  <a:schemeClr val="tx1">
                    <a:lumMod val="95000"/>
                  </a:schemeClr>
                </a:solidFill>
              </a:rPr>
              <a:t>月</a:t>
            </a:r>
            <a:r>
              <a:rPr lang="en-US" altLang="ja-JP" sz="1200" dirty="0">
                <a:solidFill>
                  <a:schemeClr val="tx1">
                    <a:lumMod val="95000"/>
                  </a:schemeClr>
                </a:solidFill>
              </a:rPr>
              <a:t>6</a:t>
            </a:r>
            <a:r>
              <a:rPr lang="ja-JP" altLang="en-US" sz="1200" dirty="0">
                <a:solidFill>
                  <a:schemeClr val="tx1">
                    <a:lumMod val="95000"/>
                  </a:schemeClr>
                </a:solidFill>
              </a:rPr>
              <a:t>日時点</a:t>
            </a:r>
            <a:r>
              <a:rPr lang="ja-JP" altLang="en-US" sz="1200" dirty="0" smtClean="0">
                <a:solidFill>
                  <a:schemeClr val="tx1">
                    <a:lumMod val="95000"/>
                  </a:schemeClr>
                </a:solidFill>
              </a:rPr>
              <a:t>）</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編集・発行　泉大津市・泉大津市教育委員会・泉大津市市政施行</a:t>
            </a:r>
            <a:r>
              <a:rPr lang="en-US" altLang="ja-JP" sz="1200" dirty="0" smtClean="0">
                <a:solidFill>
                  <a:schemeClr val="tx1"/>
                </a:solidFill>
              </a:rPr>
              <a:t>70</a:t>
            </a:r>
            <a:r>
              <a:rPr lang="ja-JP" altLang="en-US" sz="1200" dirty="0" smtClean="0">
                <a:solidFill>
                  <a:schemeClr val="tx1"/>
                </a:solidFill>
              </a:rPr>
              <a:t>周年記念写真集制作委員会</a:t>
            </a:r>
            <a:r>
              <a:rPr lang="en-US" altLang="ja-JP" sz="1200" dirty="0" smtClean="0">
                <a:solidFill>
                  <a:schemeClr val="tx1"/>
                </a:solidFill>
              </a:rPr>
              <a:t>『</a:t>
            </a:r>
            <a:r>
              <a:rPr lang="ja-JP" altLang="en-US" sz="1200" dirty="0" smtClean="0">
                <a:solidFill>
                  <a:schemeClr val="tx1"/>
                </a:solidFill>
              </a:rPr>
              <a:t>かわりゆくふるさと泉大津市の</a:t>
            </a:r>
            <a:r>
              <a:rPr lang="en-US" altLang="ja-JP" sz="1200" dirty="0" smtClean="0">
                <a:solidFill>
                  <a:schemeClr val="tx1"/>
                </a:solidFill>
              </a:rPr>
              <a:t>70</a:t>
            </a:r>
            <a:r>
              <a:rPr lang="ja-JP" altLang="en-US" sz="1200" dirty="0" smtClean="0">
                <a:solidFill>
                  <a:schemeClr val="tx1"/>
                </a:solidFill>
              </a:rPr>
              <a:t>年－泉大津市政施行</a:t>
            </a:r>
            <a:r>
              <a:rPr lang="en-US" altLang="ja-JP" sz="1200" dirty="0" smtClean="0">
                <a:solidFill>
                  <a:schemeClr val="tx1"/>
                </a:solidFill>
              </a:rPr>
              <a:t>70</a:t>
            </a:r>
            <a:r>
              <a:rPr lang="ja-JP" altLang="en-US" sz="1200" dirty="0" smtClean="0">
                <a:solidFill>
                  <a:schemeClr val="tx1"/>
                </a:solidFill>
              </a:rPr>
              <a:t>周年記念写真集－</a:t>
            </a:r>
            <a:r>
              <a:rPr lang="en-US" altLang="ja-JP" sz="1200" dirty="0" smtClean="0">
                <a:solidFill>
                  <a:schemeClr val="tx1"/>
                </a:solidFill>
              </a:rPr>
              <a:t>』</a:t>
            </a:r>
          </a:p>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1945052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854716" y="1322155"/>
            <a:ext cx="11034444" cy="4318357"/>
          </a:xfrm>
        </p:spPr>
        <p:txBody>
          <a:bodyPr>
            <a:noAutofit/>
          </a:bodyPr>
          <a:lstStyle/>
          <a:p>
            <a:r>
              <a:rPr lang="ja-JP" altLang="en-US" sz="2400" dirty="0" smtClean="0">
                <a:solidFill>
                  <a:schemeClr val="tx1">
                    <a:lumMod val="95000"/>
                  </a:schemeClr>
                </a:solidFill>
              </a:rPr>
              <a:t>今後の活動について（楠本からのお願い）</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なので、やり方を変えていかないと、</a:t>
            </a:r>
            <a:endParaRPr lang="en-US" altLang="ja-JP" sz="2400" dirty="0" smtClean="0">
              <a:solidFill>
                <a:schemeClr val="tx1">
                  <a:lumMod val="95000"/>
                </a:schemeClr>
              </a:solidFill>
            </a:endParaRPr>
          </a:p>
          <a:p>
            <a:r>
              <a:rPr lang="ja-JP" altLang="en-US" sz="2400" b="1" dirty="0" smtClean="0">
                <a:solidFill>
                  <a:schemeClr val="tx1">
                    <a:lumMod val="95000"/>
                  </a:schemeClr>
                </a:solidFill>
              </a:rPr>
              <a:t>　</a:t>
            </a:r>
            <a:r>
              <a:rPr lang="ja-JP" altLang="en-US" sz="4800" b="1" dirty="0" smtClean="0">
                <a:solidFill>
                  <a:schemeClr val="tx1">
                    <a:lumMod val="95000"/>
                  </a:schemeClr>
                </a:solidFill>
              </a:rPr>
              <a:t>みんなの賛同が難しい、</a:t>
            </a:r>
            <a:endParaRPr lang="en-US" altLang="ja-JP" sz="4800" b="1" dirty="0" smtClean="0">
              <a:solidFill>
                <a:schemeClr val="tx1">
                  <a:lumMod val="95000"/>
                </a:schemeClr>
              </a:solidFill>
            </a:endParaRPr>
          </a:p>
          <a:p>
            <a:r>
              <a:rPr lang="ja-JP" altLang="en-US" sz="2400" b="1" dirty="0" smtClean="0">
                <a:solidFill>
                  <a:schemeClr val="tx1">
                    <a:lumMod val="95000"/>
                  </a:schemeClr>
                </a:solidFill>
              </a:rPr>
              <a:t>　</a:t>
            </a:r>
            <a:r>
              <a:rPr lang="ja-JP" altLang="en-US" sz="4800" b="1" dirty="0" smtClean="0">
                <a:solidFill>
                  <a:schemeClr val="tx1">
                    <a:lumMod val="95000"/>
                  </a:schemeClr>
                </a:solidFill>
              </a:rPr>
              <a:t>活動の継続は難しいと</a:t>
            </a:r>
            <a:r>
              <a:rPr lang="ja-JP" altLang="en-US" sz="2400" dirty="0" smtClean="0">
                <a:solidFill>
                  <a:schemeClr val="tx1">
                    <a:lumMod val="95000"/>
                  </a:schemeClr>
                </a:solidFill>
              </a:rPr>
              <a:t>思います。</a:t>
            </a:r>
            <a:endParaRPr lang="en-US" altLang="ja-JP" sz="48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p:txBody>
      </p:sp>
      <p:sp>
        <p:nvSpPr>
          <p:cNvPr id="5" name="サブタイトル 2"/>
          <p:cNvSpPr txBox="1">
            <a:spLocks/>
          </p:cNvSpPr>
          <p:nvPr/>
        </p:nvSpPr>
        <p:spPr>
          <a:xfrm>
            <a:off x="113016" y="5104425"/>
            <a:ext cx="12164603" cy="175357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1200" dirty="0" smtClean="0">
                <a:solidFill>
                  <a:schemeClr val="tx1"/>
                </a:solidFill>
              </a:rPr>
              <a:t>参考文献　</a:t>
            </a:r>
            <a:endParaRPr lang="en-US" altLang="ja-JP" sz="1200" dirty="0" smtClean="0">
              <a:solidFill>
                <a:schemeClr val="tx1"/>
              </a:solidFill>
            </a:endParaRPr>
          </a:p>
          <a:p>
            <a:r>
              <a:rPr lang="ja-JP" altLang="en-US" sz="1200" dirty="0" smtClean="0">
                <a:solidFill>
                  <a:schemeClr val="tx1">
                    <a:lumMod val="95000"/>
                  </a:schemeClr>
                </a:solidFill>
              </a:rPr>
              <a:t>　総務省統計局</a:t>
            </a:r>
            <a:r>
              <a:rPr lang="en-US" altLang="ja-JP" sz="1200" dirty="0" smtClean="0">
                <a:solidFill>
                  <a:schemeClr val="tx1">
                    <a:lumMod val="95000"/>
                  </a:schemeClr>
                </a:solidFill>
              </a:rPr>
              <a:t>『</a:t>
            </a:r>
            <a:r>
              <a:rPr lang="ja-JP" altLang="en-US" sz="1200" dirty="0" smtClean="0">
                <a:solidFill>
                  <a:schemeClr val="tx1">
                    <a:lumMod val="95000"/>
                  </a:schemeClr>
                </a:solidFill>
              </a:rPr>
              <a:t>労働力調査　長期時系列データ</a:t>
            </a:r>
            <a:r>
              <a:rPr lang="en-US" altLang="ja-JP" sz="1200" dirty="0" smtClean="0">
                <a:solidFill>
                  <a:schemeClr val="tx1">
                    <a:lumMod val="95000"/>
                  </a:schemeClr>
                </a:solidFill>
              </a:rPr>
              <a:t>』</a:t>
            </a:r>
            <a:r>
              <a:rPr lang="ja-JP" altLang="en-US" sz="1200" dirty="0" smtClean="0">
                <a:solidFill>
                  <a:schemeClr val="tx1">
                    <a:lumMod val="95000"/>
                  </a:schemeClr>
                </a:solidFill>
              </a:rPr>
              <a:t>　　</a:t>
            </a:r>
            <a:r>
              <a:rPr lang="en-US" altLang="ja-JP" sz="1200" dirty="0" smtClean="0">
                <a:solidFill>
                  <a:schemeClr val="tx1">
                    <a:lumMod val="95000"/>
                  </a:schemeClr>
                </a:solidFill>
              </a:rPr>
              <a:t>https</a:t>
            </a:r>
            <a:r>
              <a:rPr lang="en-US" altLang="ja-JP" sz="1200" dirty="0">
                <a:solidFill>
                  <a:schemeClr val="tx1">
                    <a:lumMod val="95000"/>
                  </a:schemeClr>
                </a:solidFill>
              </a:rPr>
              <a:t>://</a:t>
            </a:r>
            <a:r>
              <a:rPr lang="en-US" altLang="ja-JP" sz="1200" dirty="0" smtClean="0">
                <a:solidFill>
                  <a:schemeClr val="tx1">
                    <a:lumMod val="95000"/>
                  </a:schemeClr>
                </a:solidFill>
              </a:rPr>
              <a:t>www.stat.go.jp/data/roudou/longtime/03roudou.html</a:t>
            </a:r>
            <a:r>
              <a:rPr lang="ja-JP" altLang="en-US" sz="1200" dirty="0" smtClean="0">
                <a:solidFill>
                  <a:schemeClr val="tx1">
                    <a:lumMod val="95000"/>
                  </a:schemeClr>
                </a:solidFill>
              </a:rPr>
              <a:t>　（</a:t>
            </a:r>
            <a:r>
              <a:rPr lang="en-US" altLang="ja-JP" sz="1200" dirty="0" smtClean="0">
                <a:solidFill>
                  <a:schemeClr val="tx1">
                    <a:lumMod val="95000"/>
                  </a:schemeClr>
                </a:solidFill>
              </a:rPr>
              <a:t>2019</a:t>
            </a:r>
            <a:r>
              <a:rPr lang="ja-JP" altLang="en-US" sz="1200" dirty="0" smtClean="0">
                <a:solidFill>
                  <a:schemeClr val="tx1">
                    <a:lumMod val="95000"/>
                  </a:schemeClr>
                </a:solidFill>
              </a:rPr>
              <a:t>年</a:t>
            </a:r>
            <a:r>
              <a:rPr lang="en-US" altLang="ja-JP" sz="1200" dirty="0" smtClean="0">
                <a:solidFill>
                  <a:schemeClr val="tx1">
                    <a:lumMod val="95000"/>
                  </a:schemeClr>
                </a:solidFill>
              </a:rPr>
              <a:t>5</a:t>
            </a:r>
            <a:r>
              <a:rPr lang="ja-JP" altLang="en-US" sz="1200" dirty="0" smtClean="0">
                <a:solidFill>
                  <a:schemeClr val="tx1">
                    <a:lumMod val="95000"/>
                  </a:schemeClr>
                </a:solidFill>
              </a:rPr>
              <a:t>月</a:t>
            </a:r>
            <a:r>
              <a:rPr lang="en-US" altLang="ja-JP" sz="1200" dirty="0" smtClean="0">
                <a:solidFill>
                  <a:schemeClr val="tx1">
                    <a:lumMod val="95000"/>
                  </a:schemeClr>
                </a:solidFill>
              </a:rPr>
              <a:t>6</a:t>
            </a:r>
            <a:r>
              <a:rPr lang="ja-JP" altLang="en-US" sz="1200" dirty="0" smtClean="0">
                <a:solidFill>
                  <a:schemeClr val="tx1">
                    <a:lumMod val="95000"/>
                  </a:schemeClr>
                </a:solidFill>
              </a:rPr>
              <a:t>日時点）</a:t>
            </a:r>
            <a:endParaRPr lang="en-US" altLang="ja-JP" sz="1200" dirty="0" smtClean="0">
              <a:solidFill>
                <a:schemeClr val="tx1">
                  <a:lumMod val="95000"/>
                </a:schemeClr>
              </a:solidFill>
            </a:endParaRPr>
          </a:p>
          <a:p>
            <a:r>
              <a:rPr lang="ja-JP" altLang="en-US" sz="1200" dirty="0" smtClean="0">
                <a:solidFill>
                  <a:schemeClr val="tx1"/>
                </a:solidFill>
              </a:rPr>
              <a:t>　法務省</a:t>
            </a:r>
            <a:r>
              <a:rPr lang="en-US" altLang="ja-JP" sz="1200" dirty="0" smtClean="0">
                <a:solidFill>
                  <a:schemeClr val="tx1"/>
                </a:solidFill>
              </a:rPr>
              <a:t>『</a:t>
            </a:r>
            <a:r>
              <a:rPr lang="ja-JP" altLang="en-US" sz="1200" dirty="0" smtClean="0">
                <a:solidFill>
                  <a:schemeClr val="tx1"/>
                </a:solidFill>
              </a:rPr>
              <a:t>❝社会を明るくする運動</a:t>
            </a:r>
            <a:r>
              <a:rPr lang="ja-JP" altLang="en-US" sz="1200" dirty="0">
                <a:solidFill>
                  <a:schemeClr val="tx1"/>
                </a:solidFill>
              </a:rPr>
              <a:t>❞</a:t>
            </a:r>
            <a:r>
              <a:rPr lang="ja-JP" altLang="en-US" sz="1200" dirty="0" smtClean="0">
                <a:solidFill>
                  <a:schemeClr val="tx1"/>
                </a:solidFill>
              </a:rPr>
              <a:t>のはじまりについて</a:t>
            </a:r>
            <a:r>
              <a:rPr lang="en-US" altLang="ja-JP" sz="1200" dirty="0" smtClean="0">
                <a:solidFill>
                  <a:schemeClr val="tx1"/>
                </a:solidFill>
              </a:rPr>
              <a:t>』</a:t>
            </a:r>
            <a:r>
              <a:rPr lang="en-US" altLang="ja-JP" sz="1200" dirty="0" smtClean="0">
                <a:solidFill>
                  <a:schemeClr val="tx1">
                    <a:lumMod val="95000"/>
                  </a:schemeClr>
                </a:solidFill>
              </a:rPr>
              <a:t>http://www.moj.go.jp/hogo1/kouseihogoshinkou/hogo03_00089.htm</a:t>
            </a:r>
            <a:r>
              <a:rPr lang="en-US" altLang="ja-JP" sz="1200" dirty="0" smtClean="0"/>
              <a:t>l</a:t>
            </a:r>
            <a:r>
              <a:rPr lang="ja-JP" altLang="en-US" sz="1200" dirty="0" smtClean="0">
                <a:solidFill>
                  <a:schemeClr val="tx1"/>
                </a:solidFill>
              </a:rPr>
              <a:t>　（</a:t>
            </a:r>
            <a:r>
              <a:rPr lang="en-US" altLang="ja-JP" sz="1200" dirty="0" smtClean="0">
                <a:solidFill>
                  <a:schemeClr val="tx1"/>
                </a:solidFill>
              </a:rPr>
              <a:t>2019</a:t>
            </a:r>
            <a:r>
              <a:rPr lang="ja-JP" altLang="en-US" sz="1200" dirty="0" smtClean="0">
                <a:solidFill>
                  <a:schemeClr val="tx1"/>
                </a:solidFill>
              </a:rPr>
              <a:t>年</a:t>
            </a:r>
            <a:r>
              <a:rPr lang="en-US" altLang="ja-JP" sz="1200" dirty="0" smtClean="0">
                <a:solidFill>
                  <a:schemeClr val="tx1"/>
                </a:solidFill>
              </a:rPr>
              <a:t>5</a:t>
            </a:r>
            <a:r>
              <a:rPr lang="ja-JP" altLang="en-US" sz="1200" dirty="0" smtClean="0">
                <a:solidFill>
                  <a:schemeClr val="tx1"/>
                </a:solidFill>
              </a:rPr>
              <a:t>月</a:t>
            </a:r>
            <a:r>
              <a:rPr lang="en-US" altLang="ja-JP" sz="1200" dirty="0" smtClean="0">
                <a:solidFill>
                  <a:schemeClr val="tx1"/>
                </a:solidFill>
              </a:rPr>
              <a:t>6</a:t>
            </a:r>
            <a:r>
              <a:rPr lang="ja-JP" altLang="en-US" sz="1200" dirty="0" smtClean="0">
                <a:solidFill>
                  <a:schemeClr val="tx1"/>
                </a:solidFill>
              </a:rPr>
              <a:t>日時点）</a:t>
            </a:r>
            <a:endParaRPr lang="en-US" altLang="ja-JP" sz="1200" dirty="0" smtClean="0">
              <a:solidFill>
                <a:schemeClr val="tx1"/>
              </a:solidFill>
            </a:endParaRPr>
          </a:p>
          <a:p>
            <a:r>
              <a:rPr lang="ja-JP" altLang="en-US" sz="1200" dirty="0">
                <a:solidFill>
                  <a:schemeClr val="tx1"/>
                </a:solidFill>
              </a:rPr>
              <a:t>　</a:t>
            </a:r>
            <a:r>
              <a:rPr lang="en-US" altLang="ja-JP" sz="1200" dirty="0">
                <a:solidFill>
                  <a:schemeClr val="tx1">
                    <a:lumMod val="95000"/>
                  </a:schemeClr>
                </a:solidFill>
              </a:rPr>
              <a:t>Wikipedia『</a:t>
            </a:r>
            <a:r>
              <a:rPr lang="ja-JP" altLang="en-US" sz="1200" dirty="0">
                <a:solidFill>
                  <a:schemeClr val="tx1">
                    <a:lumMod val="95000"/>
                  </a:schemeClr>
                </a:solidFill>
              </a:rPr>
              <a:t>家庭の電化</a:t>
            </a:r>
            <a:r>
              <a:rPr lang="en-US" altLang="ja-JP" sz="1200" dirty="0">
                <a:solidFill>
                  <a:schemeClr val="tx1">
                    <a:lumMod val="95000"/>
                  </a:schemeClr>
                </a:solidFill>
              </a:rPr>
              <a:t>』https://ja.wikipedia.org/wiki/</a:t>
            </a:r>
            <a:r>
              <a:rPr lang="ja-JP" altLang="en-US" sz="1200" dirty="0">
                <a:solidFill>
                  <a:schemeClr val="tx1">
                    <a:lumMod val="95000"/>
                  </a:schemeClr>
                </a:solidFill>
              </a:rPr>
              <a:t>家庭の電化（</a:t>
            </a:r>
            <a:r>
              <a:rPr lang="en-US" altLang="ja-JP" sz="1200" dirty="0">
                <a:solidFill>
                  <a:schemeClr val="tx1">
                    <a:lumMod val="95000"/>
                  </a:schemeClr>
                </a:solidFill>
              </a:rPr>
              <a:t>2019</a:t>
            </a:r>
            <a:r>
              <a:rPr lang="ja-JP" altLang="en-US" sz="1200" dirty="0">
                <a:solidFill>
                  <a:schemeClr val="tx1">
                    <a:lumMod val="95000"/>
                  </a:schemeClr>
                </a:solidFill>
              </a:rPr>
              <a:t>年</a:t>
            </a:r>
            <a:r>
              <a:rPr lang="en-US" altLang="ja-JP" sz="1200" dirty="0">
                <a:solidFill>
                  <a:schemeClr val="tx1">
                    <a:lumMod val="95000"/>
                  </a:schemeClr>
                </a:solidFill>
              </a:rPr>
              <a:t>5</a:t>
            </a:r>
            <a:r>
              <a:rPr lang="ja-JP" altLang="en-US" sz="1200" dirty="0">
                <a:solidFill>
                  <a:schemeClr val="tx1">
                    <a:lumMod val="95000"/>
                  </a:schemeClr>
                </a:solidFill>
              </a:rPr>
              <a:t>月</a:t>
            </a:r>
            <a:r>
              <a:rPr lang="en-US" altLang="ja-JP" sz="1200" dirty="0">
                <a:solidFill>
                  <a:schemeClr val="tx1">
                    <a:lumMod val="95000"/>
                  </a:schemeClr>
                </a:solidFill>
              </a:rPr>
              <a:t>6</a:t>
            </a:r>
            <a:r>
              <a:rPr lang="ja-JP" altLang="en-US" sz="1200" dirty="0">
                <a:solidFill>
                  <a:schemeClr val="tx1">
                    <a:lumMod val="95000"/>
                  </a:schemeClr>
                </a:solidFill>
              </a:rPr>
              <a:t>日時点</a:t>
            </a:r>
            <a:r>
              <a:rPr lang="ja-JP" altLang="en-US" sz="1200" dirty="0" smtClean="0">
                <a:solidFill>
                  <a:schemeClr val="tx1">
                    <a:lumMod val="95000"/>
                  </a:schemeClr>
                </a:solidFill>
              </a:rPr>
              <a:t>）</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編集・発行　泉大津市・泉大津市教育委員会・泉大津市市政施行</a:t>
            </a:r>
            <a:r>
              <a:rPr lang="en-US" altLang="ja-JP" sz="1200" dirty="0" smtClean="0">
                <a:solidFill>
                  <a:schemeClr val="tx1"/>
                </a:solidFill>
              </a:rPr>
              <a:t>70</a:t>
            </a:r>
            <a:r>
              <a:rPr lang="ja-JP" altLang="en-US" sz="1200" dirty="0" smtClean="0">
                <a:solidFill>
                  <a:schemeClr val="tx1"/>
                </a:solidFill>
              </a:rPr>
              <a:t>周年記念写真集制作委員会</a:t>
            </a:r>
            <a:r>
              <a:rPr lang="en-US" altLang="ja-JP" sz="1200" dirty="0" smtClean="0">
                <a:solidFill>
                  <a:schemeClr val="tx1"/>
                </a:solidFill>
              </a:rPr>
              <a:t>『</a:t>
            </a:r>
            <a:r>
              <a:rPr lang="ja-JP" altLang="en-US" sz="1200" dirty="0" smtClean="0">
                <a:solidFill>
                  <a:schemeClr val="tx1"/>
                </a:solidFill>
              </a:rPr>
              <a:t>かわりゆくふるさと泉大津市の</a:t>
            </a:r>
            <a:r>
              <a:rPr lang="en-US" altLang="ja-JP" sz="1200" dirty="0" smtClean="0">
                <a:solidFill>
                  <a:schemeClr val="tx1"/>
                </a:solidFill>
              </a:rPr>
              <a:t>70</a:t>
            </a:r>
            <a:r>
              <a:rPr lang="ja-JP" altLang="en-US" sz="1200" dirty="0" smtClean="0">
                <a:solidFill>
                  <a:schemeClr val="tx1"/>
                </a:solidFill>
              </a:rPr>
              <a:t>年－泉大津市政施行</a:t>
            </a:r>
            <a:r>
              <a:rPr lang="en-US" altLang="ja-JP" sz="1200" dirty="0" smtClean="0">
                <a:solidFill>
                  <a:schemeClr val="tx1"/>
                </a:solidFill>
              </a:rPr>
              <a:t>70</a:t>
            </a:r>
            <a:r>
              <a:rPr lang="ja-JP" altLang="en-US" sz="1200" dirty="0" smtClean="0">
                <a:solidFill>
                  <a:schemeClr val="tx1"/>
                </a:solidFill>
              </a:rPr>
              <a:t>周年記念写真集－</a:t>
            </a:r>
            <a:r>
              <a:rPr lang="en-US" altLang="ja-JP" sz="1200" dirty="0" smtClean="0">
                <a:solidFill>
                  <a:schemeClr val="tx1"/>
                </a:solidFill>
              </a:rPr>
              <a:t>』</a:t>
            </a:r>
          </a:p>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3313170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854716" y="1322155"/>
            <a:ext cx="11034444" cy="4318357"/>
          </a:xfrm>
        </p:spPr>
        <p:txBody>
          <a:bodyPr>
            <a:noAutofit/>
          </a:bodyPr>
          <a:lstStyle/>
          <a:p>
            <a:r>
              <a:rPr lang="ja-JP" altLang="en-US" sz="2400" dirty="0" smtClean="0">
                <a:solidFill>
                  <a:schemeClr val="tx1">
                    <a:lumMod val="95000"/>
                  </a:schemeClr>
                </a:solidFill>
              </a:rPr>
              <a:t>今後の活動について（楠本からのお願い）</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世の中が進んだので、新に</a:t>
            </a:r>
            <a:r>
              <a:rPr lang="en-US" altLang="ja-JP" sz="2400" dirty="0" smtClean="0">
                <a:solidFill>
                  <a:schemeClr val="tx1">
                    <a:lumMod val="95000"/>
                  </a:schemeClr>
                </a:solidFill>
              </a:rPr>
              <a:t>PTA</a:t>
            </a:r>
            <a:r>
              <a:rPr lang="ja-JP" altLang="en-US" sz="2400" dirty="0" smtClean="0">
                <a:solidFill>
                  <a:schemeClr val="tx1">
                    <a:lumMod val="95000"/>
                  </a:schemeClr>
                </a:solidFill>
              </a:rPr>
              <a:t>に求められる役割も出ています。</a:t>
            </a:r>
            <a:endParaRPr lang="en-US" altLang="ja-JP" sz="4800" dirty="0" smtClean="0">
              <a:solidFill>
                <a:schemeClr val="tx1">
                  <a:lumMod val="95000"/>
                </a:schemeClr>
              </a:solidFill>
            </a:endParaRPr>
          </a:p>
          <a:p>
            <a:r>
              <a:rPr lang="ja-JP" altLang="en-US" sz="2400" dirty="0" smtClean="0">
                <a:solidFill>
                  <a:schemeClr val="tx1">
                    <a:lumMod val="95000"/>
                  </a:schemeClr>
                </a:solidFill>
              </a:rPr>
              <a:t>　泉大津市地域福祉計画（９ページ）では</a:t>
            </a:r>
            <a:r>
              <a:rPr lang="en-US" altLang="ja-JP" sz="2400" dirty="0" smtClean="0">
                <a:solidFill>
                  <a:schemeClr val="tx1">
                    <a:lumMod val="95000"/>
                  </a:schemeClr>
                </a:solidFill>
              </a:rPr>
              <a:t>PTA</a:t>
            </a:r>
            <a:r>
              <a:rPr lang="ja-JP" altLang="en-US" sz="2400" dirty="0" smtClean="0">
                <a:solidFill>
                  <a:schemeClr val="tx1">
                    <a:lumMod val="95000"/>
                  </a:schemeClr>
                </a:solidFill>
              </a:rPr>
              <a:t>も</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地域福祉を担う団体とされています。</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福祉の意識づくり、人づくりや</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地域のつながりづくり、ネットワークづくり</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権利擁護等も計画に記載されています。</a:t>
            </a:r>
            <a:endParaRPr lang="en-US" altLang="ja-JP" sz="2400" dirty="0" smtClean="0">
              <a:solidFill>
                <a:schemeClr val="tx1">
                  <a:lumMod val="95000"/>
                </a:schemeClr>
              </a:solidFill>
            </a:endParaRPr>
          </a:p>
          <a:p>
            <a:r>
              <a:rPr lang="ja-JP" altLang="en-US" sz="2400" dirty="0">
                <a:solidFill>
                  <a:schemeClr val="tx1">
                    <a:lumMod val="95000"/>
                  </a:schemeClr>
                </a:solidFill>
              </a:rPr>
              <a:t>　</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p:txBody>
      </p:sp>
      <p:sp>
        <p:nvSpPr>
          <p:cNvPr id="5" name="サブタイトル 2"/>
          <p:cNvSpPr txBox="1">
            <a:spLocks/>
          </p:cNvSpPr>
          <p:nvPr/>
        </p:nvSpPr>
        <p:spPr>
          <a:xfrm>
            <a:off x="164386" y="5566762"/>
            <a:ext cx="12164603" cy="175357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1200" dirty="0" smtClean="0">
                <a:solidFill>
                  <a:schemeClr val="tx1"/>
                </a:solidFill>
              </a:rPr>
              <a:t>参考文献　</a:t>
            </a:r>
            <a:endParaRPr lang="en-US" altLang="ja-JP" sz="1200" dirty="0" smtClean="0">
              <a:solidFill>
                <a:schemeClr val="tx1"/>
              </a:solidFill>
            </a:endParaRPr>
          </a:p>
          <a:p>
            <a:r>
              <a:rPr lang="ja-JP" altLang="en-US" sz="1200" dirty="0" smtClean="0">
                <a:solidFill>
                  <a:schemeClr val="tx1">
                    <a:lumMod val="95000"/>
                  </a:schemeClr>
                </a:solidFill>
              </a:rPr>
              <a:t>　泉大津市</a:t>
            </a:r>
            <a:r>
              <a:rPr lang="en-US" altLang="ja-JP" sz="1200" dirty="0" smtClean="0">
                <a:solidFill>
                  <a:schemeClr val="tx1">
                    <a:lumMod val="95000"/>
                  </a:schemeClr>
                </a:solidFill>
              </a:rPr>
              <a:t>『</a:t>
            </a:r>
            <a:r>
              <a:rPr lang="ja-JP" altLang="en-US" sz="1100" dirty="0">
                <a:solidFill>
                  <a:schemeClr val="tx1">
                    <a:lumMod val="95000"/>
                  </a:schemeClr>
                </a:solidFill>
              </a:rPr>
              <a:t>第</a:t>
            </a:r>
            <a:r>
              <a:rPr lang="en-US" altLang="ja-JP" sz="1100" dirty="0">
                <a:solidFill>
                  <a:schemeClr val="tx1">
                    <a:lumMod val="95000"/>
                  </a:schemeClr>
                </a:solidFill>
              </a:rPr>
              <a:t>4</a:t>
            </a:r>
            <a:r>
              <a:rPr lang="ja-JP" altLang="en-US" sz="1100" dirty="0">
                <a:solidFill>
                  <a:schemeClr val="tx1">
                    <a:lumMod val="95000"/>
                  </a:schemeClr>
                </a:solidFill>
              </a:rPr>
              <a:t>次泉大津市地域福祉計画・第</a:t>
            </a:r>
            <a:r>
              <a:rPr lang="en-US" altLang="ja-JP" sz="1100" dirty="0">
                <a:solidFill>
                  <a:schemeClr val="tx1">
                    <a:lumMod val="95000"/>
                  </a:schemeClr>
                </a:solidFill>
              </a:rPr>
              <a:t>3</a:t>
            </a:r>
            <a:r>
              <a:rPr lang="ja-JP" altLang="en-US" sz="1100" dirty="0">
                <a:solidFill>
                  <a:schemeClr val="tx1">
                    <a:lumMod val="95000"/>
                  </a:schemeClr>
                </a:solidFill>
              </a:rPr>
              <a:t>次泉大津市地域福祉活動</a:t>
            </a:r>
            <a:r>
              <a:rPr lang="ja-JP" altLang="en-US" sz="1100" dirty="0" smtClean="0">
                <a:solidFill>
                  <a:schemeClr val="tx1">
                    <a:lumMod val="95000"/>
                  </a:schemeClr>
                </a:solidFill>
              </a:rPr>
              <a:t>計画</a:t>
            </a:r>
            <a:r>
              <a:rPr lang="en-US" altLang="ja-JP" sz="1100" dirty="0" smtClean="0">
                <a:solidFill>
                  <a:schemeClr val="tx1">
                    <a:lumMod val="95000"/>
                  </a:schemeClr>
                </a:solidFill>
              </a:rPr>
              <a:t>』</a:t>
            </a:r>
            <a:r>
              <a:rPr lang="en-US" altLang="ja-JP" sz="1200" dirty="0" smtClean="0">
                <a:solidFill>
                  <a:schemeClr val="tx1">
                    <a:lumMod val="95000"/>
                  </a:schemeClr>
                </a:solidFill>
              </a:rPr>
              <a:t>http</a:t>
            </a:r>
            <a:r>
              <a:rPr lang="en-US" altLang="ja-JP" sz="1200" dirty="0">
                <a:solidFill>
                  <a:schemeClr val="tx1">
                    <a:lumMod val="95000"/>
                  </a:schemeClr>
                </a:solidFill>
              </a:rPr>
              <a:t>://www.city.izumiotsu.lg.jp/kakuka/kenkofukushi/hukusiseisaku/tantougyoumu/izumiotsusitiikifukushikeikaku/1522143214456.html</a:t>
            </a:r>
            <a:r>
              <a:rPr lang="ja-JP" altLang="en-US" sz="1200" dirty="0" smtClean="0">
                <a:solidFill>
                  <a:schemeClr val="tx1">
                    <a:lumMod val="95000"/>
                  </a:schemeClr>
                </a:solidFill>
              </a:rPr>
              <a:t>（</a:t>
            </a:r>
            <a:r>
              <a:rPr lang="en-US" altLang="ja-JP" sz="1200" dirty="0" smtClean="0">
                <a:solidFill>
                  <a:schemeClr val="tx1">
                    <a:lumMod val="95000"/>
                  </a:schemeClr>
                </a:solidFill>
              </a:rPr>
              <a:t>2019</a:t>
            </a:r>
            <a:r>
              <a:rPr lang="ja-JP" altLang="en-US" sz="1200" dirty="0" smtClean="0">
                <a:solidFill>
                  <a:schemeClr val="tx1">
                    <a:lumMod val="95000"/>
                  </a:schemeClr>
                </a:solidFill>
              </a:rPr>
              <a:t>年</a:t>
            </a:r>
            <a:r>
              <a:rPr lang="en-US" altLang="ja-JP" sz="1200" dirty="0" smtClean="0">
                <a:solidFill>
                  <a:schemeClr val="tx1">
                    <a:lumMod val="95000"/>
                  </a:schemeClr>
                </a:solidFill>
              </a:rPr>
              <a:t>5</a:t>
            </a:r>
            <a:r>
              <a:rPr lang="ja-JP" altLang="en-US" sz="1200" dirty="0" smtClean="0">
                <a:solidFill>
                  <a:schemeClr val="tx1">
                    <a:lumMod val="95000"/>
                  </a:schemeClr>
                </a:solidFill>
              </a:rPr>
              <a:t>月</a:t>
            </a:r>
            <a:r>
              <a:rPr lang="en-US" altLang="ja-JP" sz="1200" dirty="0" smtClean="0">
                <a:solidFill>
                  <a:schemeClr val="tx1">
                    <a:lumMod val="95000"/>
                  </a:schemeClr>
                </a:solidFill>
              </a:rPr>
              <a:t>6</a:t>
            </a:r>
            <a:r>
              <a:rPr lang="ja-JP" altLang="en-US" sz="1200" dirty="0" smtClean="0">
                <a:solidFill>
                  <a:schemeClr val="tx1">
                    <a:lumMod val="95000"/>
                  </a:schemeClr>
                </a:solidFill>
              </a:rPr>
              <a:t>日時点）</a:t>
            </a:r>
            <a:endParaRPr lang="en-US" altLang="ja-JP" sz="1200" dirty="0" smtClean="0">
              <a:solidFill>
                <a:schemeClr val="tx1">
                  <a:lumMod val="95000"/>
                </a:schemeClr>
              </a:solidFill>
            </a:endParaRPr>
          </a:p>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1447159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854716" y="1322155"/>
            <a:ext cx="11034444" cy="4318357"/>
          </a:xfrm>
        </p:spPr>
        <p:txBody>
          <a:bodyPr>
            <a:noAutofit/>
          </a:bodyPr>
          <a:lstStyle/>
          <a:p>
            <a:r>
              <a:rPr lang="ja-JP" altLang="en-US" sz="2400" dirty="0" smtClean="0">
                <a:solidFill>
                  <a:schemeClr val="tx1">
                    <a:lumMod val="95000"/>
                  </a:schemeClr>
                </a:solidFill>
              </a:rPr>
              <a:t>今後の活動について（楠本からのお願い）</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en-US" altLang="ja-JP" sz="2400" dirty="0" smtClean="0">
                <a:solidFill>
                  <a:schemeClr val="tx1">
                    <a:lumMod val="95000"/>
                  </a:schemeClr>
                </a:solidFill>
              </a:rPr>
              <a:t>2018</a:t>
            </a:r>
            <a:r>
              <a:rPr lang="ja-JP" altLang="en-US" sz="2400" dirty="0" smtClean="0">
                <a:solidFill>
                  <a:schemeClr val="tx1">
                    <a:lumMod val="95000"/>
                  </a:schemeClr>
                </a:solidFill>
              </a:rPr>
              <a:t>年度、商工会議所と連携したのも、</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en-US" altLang="ja-JP" sz="2400" dirty="0" smtClean="0">
                <a:solidFill>
                  <a:schemeClr val="tx1">
                    <a:lumMod val="95000"/>
                  </a:schemeClr>
                </a:solidFill>
              </a:rPr>
              <a:t>『</a:t>
            </a:r>
            <a:r>
              <a:rPr lang="ja-JP" altLang="en-US" sz="2400" dirty="0" smtClean="0">
                <a:solidFill>
                  <a:schemeClr val="tx1">
                    <a:lumMod val="95000"/>
                  </a:schemeClr>
                </a:solidFill>
              </a:rPr>
              <a:t>地域のつながりづくり、ネットワークづくり</a:t>
            </a:r>
            <a:r>
              <a:rPr lang="en-US" altLang="ja-JP" sz="2400" dirty="0" smtClean="0">
                <a:solidFill>
                  <a:schemeClr val="tx1">
                    <a:lumMod val="95000"/>
                  </a:schemeClr>
                </a:solidFill>
              </a:rPr>
              <a:t>』</a:t>
            </a:r>
            <a:r>
              <a:rPr lang="ja-JP" altLang="en-US" sz="2400" dirty="0" smtClean="0">
                <a:solidFill>
                  <a:schemeClr val="tx1">
                    <a:lumMod val="95000"/>
                  </a:schemeClr>
                </a:solidFill>
              </a:rPr>
              <a:t>に</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つながる活動だったかも。</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en-US" altLang="ja-JP" sz="2400" dirty="0" smtClean="0">
                <a:solidFill>
                  <a:schemeClr val="tx1">
                    <a:lumMod val="95000"/>
                  </a:schemeClr>
                </a:solidFill>
              </a:rPr>
              <a:t>『</a:t>
            </a:r>
            <a:r>
              <a:rPr lang="ja-JP" altLang="en-US" sz="2400" dirty="0" smtClean="0">
                <a:solidFill>
                  <a:schemeClr val="tx1">
                    <a:lumMod val="95000"/>
                  </a:schemeClr>
                </a:solidFill>
              </a:rPr>
              <a:t>権利擁護</a:t>
            </a:r>
            <a:r>
              <a:rPr lang="en-US" altLang="ja-JP" sz="2400" dirty="0" smtClean="0">
                <a:solidFill>
                  <a:schemeClr val="tx1">
                    <a:lumMod val="95000"/>
                  </a:schemeClr>
                </a:solidFill>
              </a:rPr>
              <a:t>』</a:t>
            </a:r>
            <a:r>
              <a:rPr lang="ja-JP" altLang="en-US" sz="2400" dirty="0" smtClean="0">
                <a:solidFill>
                  <a:schemeClr val="tx1">
                    <a:lumMod val="95000"/>
                  </a:schemeClr>
                </a:solidFill>
              </a:rPr>
              <a:t>は</a:t>
            </a:r>
            <a:r>
              <a:rPr lang="en-US" altLang="ja-JP" sz="2400" dirty="0" smtClean="0">
                <a:solidFill>
                  <a:schemeClr val="tx1">
                    <a:lumMod val="95000"/>
                  </a:schemeClr>
                </a:solidFill>
              </a:rPr>
              <a:t>PTA</a:t>
            </a:r>
            <a:r>
              <a:rPr lang="ja-JP" altLang="en-US" sz="2400" dirty="0" smtClean="0">
                <a:solidFill>
                  <a:schemeClr val="tx1">
                    <a:lumMod val="95000"/>
                  </a:schemeClr>
                </a:solidFill>
              </a:rPr>
              <a:t>だけでなく、</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社会全体の人が求められるスキルに</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なっていると思います。</a:t>
            </a:r>
            <a:endParaRPr lang="en-US" altLang="ja-JP" sz="2400" dirty="0" smtClean="0">
              <a:solidFill>
                <a:schemeClr val="tx1">
                  <a:lumMod val="95000"/>
                </a:schemeClr>
              </a:solidFill>
            </a:endParaRPr>
          </a:p>
          <a:p>
            <a:r>
              <a:rPr lang="ja-JP" altLang="en-US" sz="2400" dirty="0">
                <a:solidFill>
                  <a:schemeClr val="tx1">
                    <a:lumMod val="95000"/>
                  </a:schemeClr>
                </a:solidFill>
              </a:rPr>
              <a:t>　</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p:txBody>
      </p:sp>
      <p:sp>
        <p:nvSpPr>
          <p:cNvPr id="5" name="サブタイトル 2"/>
          <p:cNvSpPr txBox="1">
            <a:spLocks/>
          </p:cNvSpPr>
          <p:nvPr/>
        </p:nvSpPr>
        <p:spPr>
          <a:xfrm>
            <a:off x="164386" y="5566762"/>
            <a:ext cx="12164603" cy="175357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1200" dirty="0" smtClean="0">
                <a:solidFill>
                  <a:schemeClr val="tx1"/>
                </a:solidFill>
              </a:rPr>
              <a:t>参考文献　</a:t>
            </a:r>
            <a:endParaRPr lang="en-US" altLang="ja-JP" sz="1200" dirty="0" smtClean="0">
              <a:solidFill>
                <a:schemeClr val="tx1"/>
              </a:solidFill>
            </a:endParaRPr>
          </a:p>
          <a:p>
            <a:r>
              <a:rPr lang="ja-JP" altLang="en-US" sz="1200" dirty="0" smtClean="0">
                <a:solidFill>
                  <a:schemeClr val="tx1">
                    <a:lumMod val="95000"/>
                  </a:schemeClr>
                </a:solidFill>
              </a:rPr>
              <a:t>　泉大津市</a:t>
            </a:r>
            <a:r>
              <a:rPr lang="en-US" altLang="ja-JP" sz="1200" dirty="0" smtClean="0">
                <a:solidFill>
                  <a:schemeClr val="tx1">
                    <a:lumMod val="95000"/>
                  </a:schemeClr>
                </a:solidFill>
              </a:rPr>
              <a:t>『</a:t>
            </a:r>
            <a:r>
              <a:rPr lang="ja-JP" altLang="en-US" sz="1100" dirty="0">
                <a:solidFill>
                  <a:schemeClr val="tx1">
                    <a:lumMod val="95000"/>
                  </a:schemeClr>
                </a:solidFill>
              </a:rPr>
              <a:t>第</a:t>
            </a:r>
            <a:r>
              <a:rPr lang="en-US" altLang="ja-JP" sz="1100" dirty="0">
                <a:solidFill>
                  <a:schemeClr val="tx1">
                    <a:lumMod val="95000"/>
                  </a:schemeClr>
                </a:solidFill>
              </a:rPr>
              <a:t>4</a:t>
            </a:r>
            <a:r>
              <a:rPr lang="ja-JP" altLang="en-US" sz="1100" dirty="0">
                <a:solidFill>
                  <a:schemeClr val="tx1">
                    <a:lumMod val="95000"/>
                  </a:schemeClr>
                </a:solidFill>
              </a:rPr>
              <a:t>次泉大津市地域福祉計画・第</a:t>
            </a:r>
            <a:r>
              <a:rPr lang="en-US" altLang="ja-JP" sz="1100" dirty="0">
                <a:solidFill>
                  <a:schemeClr val="tx1">
                    <a:lumMod val="95000"/>
                  </a:schemeClr>
                </a:solidFill>
              </a:rPr>
              <a:t>3</a:t>
            </a:r>
            <a:r>
              <a:rPr lang="ja-JP" altLang="en-US" sz="1100" dirty="0">
                <a:solidFill>
                  <a:schemeClr val="tx1">
                    <a:lumMod val="95000"/>
                  </a:schemeClr>
                </a:solidFill>
              </a:rPr>
              <a:t>次泉大津市地域福祉活動</a:t>
            </a:r>
            <a:r>
              <a:rPr lang="ja-JP" altLang="en-US" sz="1100" dirty="0" smtClean="0">
                <a:solidFill>
                  <a:schemeClr val="tx1">
                    <a:lumMod val="95000"/>
                  </a:schemeClr>
                </a:solidFill>
              </a:rPr>
              <a:t>計画</a:t>
            </a:r>
            <a:r>
              <a:rPr lang="en-US" altLang="ja-JP" sz="1100" dirty="0" smtClean="0">
                <a:solidFill>
                  <a:schemeClr val="tx1">
                    <a:lumMod val="95000"/>
                  </a:schemeClr>
                </a:solidFill>
              </a:rPr>
              <a:t>』</a:t>
            </a:r>
            <a:r>
              <a:rPr lang="en-US" altLang="ja-JP" sz="1200" dirty="0" smtClean="0">
                <a:solidFill>
                  <a:schemeClr val="tx1">
                    <a:lumMod val="95000"/>
                  </a:schemeClr>
                </a:solidFill>
              </a:rPr>
              <a:t>http</a:t>
            </a:r>
            <a:r>
              <a:rPr lang="en-US" altLang="ja-JP" sz="1200" dirty="0">
                <a:solidFill>
                  <a:schemeClr val="tx1">
                    <a:lumMod val="95000"/>
                  </a:schemeClr>
                </a:solidFill>
              </a:rPr>
              <a:t>://www.city.izumiotsu.lg.jp/kakuka/kenkofukushi/hukusiseisaku/tantougyoumu/izumiotsusitiikifukushikeikaku/1522143214456.html</a:t>
            </a:r>
            <a:r>
              <a:rPr lang="ja-JP" altLang="en-US" sz="1200" dirty="0" smtClean="0">
                <a:solidFill>
                  <a:schemeClr val="tx1">
                    <a:lumMod val="95000"/>
                  </a:schemeClr>
                </a:solidFill>
              </a:rPr>
              <a:t>（</a:t>
            </a:r>
            <a:r>
              <a:rPr lang="en-US" altLang="ja-JP" sz="1200" dirty="0" smtClean="0">
                <a:solidFill>
                  <a:schemeClr val="tx1">
                    <a:lumMod val="95000"/>
                  </a:schemeClr>
                </a:solidFill>
              </a:rPr>
              <a:t>2019</a:t>
            </a:r>
            <a:r>
              <a:rPr lang="ja-JP" altLang="en-US" sz="1200" dirty="0" smtClean="0">
                <a:solidFill>
                  <a:schemeClr val="tx1">
                    <a:lumMod val="95000"/>
                  </a:schemeClr>
                </a:solidFill>
              </a:rPr>
              <a:t>年</a:t>
            </a:r>
            <a:r>
              <a:rPr lang="en-US" altLang="ja-JP" sz="1200" dirty="0" smtClean="0">
                <a:solidFill>
                  <a:schemeClr val="tx1">
                    <a:lumMod val="95000"/>
                  </a:schemeClr>
                </a:solidFill>
              </a:rPr>
              <a:t>5</a:t>
            </a:r>
            <a:r>
              <a:rPr lang="ja-JP" altLang="en-US" sz="1200" dirty="0" smtClean="0">
                <a:solidFill>
                  <a:schemeClr val="tx1">
                    <a:lumMod val="95000"/>
                  </a:schemeClr>
                </a:solidFill>
              </a:rPr>
              <a:t>月</a:t>
            </a:r>
            <a:r>
              <a:rPr lang="en-US" altLang="ja-JP" sz="1200" dirty="0" smtClean="0">
                <a:solidFill>
                  <a:schemeClr val="tx1">
                    <a:lumMod val="95000"/>
                  </a:schemeClr>
                </a:solidFill>
              </a:rPr>
              <a:t>6</a:t>
            </a:r>
            <a:r>
              <a:rPr lang="ja-JP" altLang="en-US" sz="1200" dirty="0" smtClean="0">
                <a:solidFill>
                  <a:schemeClr val="tx1">
                    <a:lumMod val="95000"/>
                  </a:schemeClr>
                </a:solidFill>
              </a:rPr>
              <a:t>日時点）</a:t>
            </a:r>
            <a:endParaRPr lang="en-US" altLang="ja-JP" sz="1200" dirty="0" smtClean="0">
              <a:solidFill>
                <a:schemeClr val="tx1">
                  <a:lumMod val="95000"/>
                </a:schemeClr>
              </a:solidFill>
            </a:endParaRPr>
          </a:p>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3342367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721152" y="1106398"/>
            <a:ext cx="11034444" cy="4801243"/>
          </a:xfrm>
        </p:spPr>
        <p:txBody>
          <a:bodyPr>
            <a:noAutofit/>
          </a:bodyPr>
          <a:lstStyle/>
          <a:p>
            <a:r>
              <a:rPr lang="ja-JP" altLang="en-US" sz="2400" dirty="0" smtClean="0">
                <a:solidFill>
                  <a:schemeClr val="tx1">
                    <a:lumMod val="95000"/>
                  </a:schemeClr>
                </a:solidFill>
              </a:rPr>
              <a:t>今後の活動について（楠本からのお願い）</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en-US" altLang="ja-JP" sz="2400" dirty="0" smtClean="0">
                <a:solidFill>
                  <a:schemeClr val="tx1">
                    <a:lumMod val="95000"/>
                  </a:schemeClr>
                </a:solidFill>
              </a:rPr>
              <a:t>『</a:t>
            </a:r>
            <a:r>
              <a:rPr lang="ja-JP" altLang="en-US" sz="2400" dirty="0" smtClean="0">
                <a:solidFill>
                  <a:schemeClr val="tx1">
                    <a:lumMod val="95000"/>
                  </a:schemeClr>
                </a:solidFill>
              </a:rPr>
              <a:t>権利擁護</a:t>
            </a:r>
            <a:r>
              <a:rPr lang="en-US" altLang="ja-JP" sz="2400" dirty="0" smtClean="0">
                <a:solidFill>
                  <a:schemeClr val="tx1">
                    <a:lumMod val="95000"/>
                  </a:schemeClr>
                </a:solidFill>
              </a:rPr>
              <a:t>』</a:t>
            </a:r>
            <a:r>
              <a:rPr lang="ja-JP" altLang="en-US" sz="2400" dirty="0" smtClean="0">
                <a:solidFill>
                  <a:schemeClr val="tx1">
                    <a:lumMod val="95000"/>
                  </a:schemeClr>
                </a:solidFill>
              </a:rPr>
              <a:t>（</a:t>
            </a:r>
            <a:r>
              <a:rPr lang="en-US" altLang="ja-JP" sz="2400" dirty="0" smtClean="0">
                <a:solidFill>
                  <a:schemeClr val="tx1">
                    <a:lumMod val="95000"/>
                  </a:schemeClr>
                </a:solidFill>
              </a:rPr>
              <a:t>70</a:t>
            </a:r>
            <a:r>
              <a:rPr lang="ja-JP" altLang="en-US" sz="2400" dirty="0" smtClean="0">
                <a:solidFill>
                  <a:schemeClr val="tx1">
                    <a:lumMod val="95000"/>
                  </a:schemeClr>
                </a:solidFill>
              </a:rPr>
              <a:t>ページ）とは、情報不足や判断能力に欠ける人も、</a:t>
            </a:r>
            <a:endParaRPr lang="en-US" altLang="ja-JP" sz="2400" dirty="0" smtClean="0">
              <a:solidFill>
                <a:schemeClr val="tx1">
                  <a:lumMod val="95000"/>
                </a:schemeClr>
              </a:solidFill>
            </a:endParaRPr>
          </a:p>
          <a:p>
            <a:r>
              <a:rPr lang="ja-JP" altLang="en-US" sz="2400" dirty="0" smtClean="0">
                <a:solidFill>
                  <a:schemeClr val="tx1">
                    <a:lumMod val="95000"/>
                  </a:schemeClr>
                </a:solidFill>
              </a:rPr>
              <a:t>適切な支援を受けられるよう情報提供やサポートをすることです。</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en-US" altLang="ja-JP" sz="2400" dirty="0" smtClean="0">
                <a:solidFill>
                  <a:schemeClr val="tx1">
                    <a:lumMod val="95000"/>
                  </a:schemeClr>
                </a:solidFill>
              </a:rPr>
              <a:t>PTA</a:t>
            </a:r>
            <a:r>
              <a:rPr lang="ja-JP" altLang="en-US" sz="2400" dirty="0" smtClean="0">
                <a:solidFill>
                  <a:schemeClr val="tx1">
                    <a:lumMod val="95000"/>
                  </a:schemeClr>
                </a:solidFill>
              </a:rPr>
              <a:t>で言えば、活動内容や任意加入や無理な活動はしなくていいことを</a:t>
            </a:r>
            <a:endParaRPr lang="en-US" altLang="ja-JP" sz="2400" dirty="0" smtClean="0">
              <a:solidFill>
                <a:schemeClr val="tx1">
                  <a:lumMod val="95000"/>
                </a:schemeClr>
              </a:solidFill>
            </a:endParaRPr>
          </a:p>
          <a:p>
            <a:r>
              <a:rPr lang="ja-JP" altLang="en-US" sz="2400" dirty="0" smtClean="0">
                <a:solidFill>
                  <a:schemeClr val="tx1">
                    <a:lumMod val="95000"/>
                  </a:schemeClr>
                </a:solidFill>
              </a:rPr>
              <a:t>きっちり説明すること。無理と本人は言わないけれど、無理してそうな人には、</a:t>
            </a:r>
            <a:endParaRPr lang="en-US" altLang="ja-JP" sz="2400" dirty="0" smtClean="0">
              <a:solidFill>
                <a:schemeClr val="tx1">
                  <a:lumMod val="95000"/>
                </a:schemeClr>
              </a:solidFill>
            </a:endParaRPr>
          </a:p>
          <a:p>
            <a:r>
              <a:rPr lang="ja-JP" altLang="en-US" sz="2400" dirty="0" smtClean="0">
                <a:solidFill>
                  <a:schemeClr val="tx1">
                    <a:lumMod val="95000"/>
                  </a:schemeClr>
                </a:solidFill>
              </a:rPr>
              <a:t>こちらから無理しなくていいよと言い負担軽減してあげることかな。</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ちなみ</a:t>
            </a:r>
            <a:r>
              <a:rPr lang="ja-JP" altLang="en-US" sz="2400" dirty="0">
                <a:solidFill>
                  <a:schemeClr val="tx1">
                    <a:lumMod val="95000"/>
                  </a:schemeClr>
                </a:solidFill>
              </a:rPr>
              <a:t>に</a:t>
            </a:r>
            <a:r>
              <a:rPr lang="ja-JP" altLang="en-US" sz="2400" dirty="0" smtClean="0">
                <a:solidFill>
                  <a:schemeClr val="tx1">
                    <a:lumMod val="95000"/>
                  </a:schemeClr>
                </a:solidFill>
              </a:rPr>
              <a:t>大阪府教育庁も</a:t>
            </a:r>
            <a:r>
              <a:rPr lang="en-US" altLang="ja-JP" sz="2400" dirty="0" smtClean="0">
                <a:solidFill>
                  <a:schemeClr val="tx1">
                    <a:lumMod val="95000"/>
                  </a:schemeClr>
                </a:solidFill>
              </a:rPr>
              <a:t>『PTA</a:t>
            </a:r>
            <a:r>
              <a:rPr lang="ja-JP" altLang="en-US" sz="2400" dirty="0" smtClean="0">
                <a:solidFill>
                  <a:schemeClr val="tx1">
                    <a:lumMod val="95000"/>
                  </a:schemeClr>
                </a:solidFill>
              </a:rPr>
              <a:t>指導者の手引き</a:t>
            </a:r>
            <a:r>
              <a:rPr lang="en-US" altLang="ja-JP" sz="2400" dirty="0" smtClean="0">
                <a:solidFill>
                  <a:schemeClr val="tx1">
                    <a:lumMod val="95000"/>
                  </a:schemeClr>
                </a:solidFill>
              </a:rPr>
              <a:t>』</a:t>
            </a:r>
            <a:r>
              <a:rPr lang="ja-JP" altLang="en-US" sz="2400" dirty="0" smtClean="0">
                <a:solidFill>
                  <a:schemeClr val="tx1">
                    <a:lumMod val="95000"/>
                  </a:schemeClr>
                </a:solidFill>
              </a:rPr>
              <a:t>の</a:t>
            </a:r>
            <a:r>
              <a:rPr lang="en-US" altLang="ja-JP" sz="2400" dirty="0" smtClean="0">
                <a:solidFill>
                  <a:schemeClr val="tx1">
                    <a:lumMod val="95000"/>
                  </a:schemeClr>
                </a:solidFill>
              </a:rPr>
              <a:t>『</a:t>
            </a:r>
            <a:r>
              <a:rPr lang="ja-JP" altLang="en-US" sz="2400" dirty="0" smtClean="0">
                <a:solidFill>
                  <a:schemeClr val="tx1">
                    <a:lumMod val="95000"/>
                  </a:schemeClr>
                </a:solidFill>
              </a:rPr>
              <a:t>２．</a:t>
            </a:r>
            <a:r>
              <a:rPr lang="en-US" altLang="ja-JP" sz="2400" dirty="0" smtClean="0">
                <a:solidFill>
                  <a:schemeClr val="tx1">
                    <a:lumMod val="95000"/>
                  </a:schemeClr>
                </a:solidFill>
              </a:rPr>
              <a:t>PTA</a:t>
            </a:r>
            <a:r>
              <a:rPr lang="ja-JP" altLang="en-US" sz="2400" dirty="0" smtClean="0">
                <a:solidFill>
                  <a:schemeClr val="tx1">
                    <a:lumMod val="95000"/>
                  </a:schemeClr>
                </a:solidFill>
              </a:rPr>
              <a:t>の加入と後援会</a:t>
            </a:r>
            <a:endParaRPr lang="en-US" altLang="ja-JP" sz="2400" dirty="0" smtClean="0">
              <a:solidFill>
                <a:schemeClr val="tx1">
                  <a:lumMod val="95000"/>
                </a:schemeClr>
              </a:solidFill>
            </a:endParaRPr>
          </a:p>
          <a:p>
            <a:r>
              <a:rPr lang="ja-JP" altLang="en-US" sz="2400" dirty="0" smtClean="0">
                <a:solidFill>
                  <a:schemeClr val="tx1">
                    <a:lumMod val="95000"/>
                  </a:schemeClr>
                </a:solidFill>
              </a:rPr>
              <a:t>的</a:t>
            </a:r>
            <a:r>
              <a:rPr lang="en-US" altLang="ja-JP" sz="2400" dirty="0" smtClean="0">
                <a:solidFill>
                  <a:schemeClr val="tx1">
                    <a:lumMod val="95000"/>
                  </a:schemeClr>
                </a:solidFill>
              </a:rPr>
              <a:t>PTA』</a:t>
            </a:r>
            <a:r>
              <a:rPr lang="ja-JP" altLang="en-US" sz="2400" dirty="0" smtClean="0">
                <a:solidFill>
                  <a:schemeClr val="tx1">
                    <a:lumMod val="95000"/>
                  </a:schemeClr>
                </a:solidFill>
              </a:rPr>
              <a:t>の中で</a:t>
            </a:r>
            <a:r>
              <a:rPr lang="en-US" altLang="ja-JP" sz="2400" dirty="0" smtClean="0">
                <a:solidFill>
                  <a:schemeClr val="tx1">
                    <a:lumMod val="95000"/>
                  </a:schemeClr>
                </a:solidFill>
              </a:rPr>
              <a:t>PTA</a:t>
            </a:r>
            <a:r>
              <a:rPr lang="ja-JP" altLang="en-US" sz="2400" dirty="0" smtClean="0">
                <a:solidFill>
                  <a:schemeClr val="tx1">
                    <a:lumMod val="95000"/>
                  </a:schemeClr>
                </a:solidFill>
              </a:rPr>
              <a:t>は任意加入と書かれています。</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endParaRPr lang="en-US" altLang="ja-JP" sz="2400" dirty="0" smtClean="0">
              <a:solidFill>
                <a:schemeClr val="tx1">
                  <a:lumMod val="95000"/>
                </a:schemeClr>
              </a:solidFill>
            </a:endParaRPr>
          </a:p>
          <a:p>
            <a:endParaRPr lang="en-US" altLang="ja-JP" sz="2400" dirty="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smtClean="0">
                <a:solidFill>
                  <a:schemeClr val="tx1">
                    <a:lumMod val="95000"/>
                  </a:schemeClr>
                </a:solidFill>
              </a:rPr>
              <a:t>　</a:t>
            </a:r>
            <a:endParaRPr lang="en-US" altLang="ja-JP" sz="2400" dirty="0" smtClean="0">
              <a:solidFill>
                <a:schemeClr val="tx1">
                  <a:lumMod val="95000"/>
                </a:schemeClr>
              </a:solidFill>
            </a:endParaRPr>
          </a:p>
        </p:txBody>
      </p:sp>
      <p:sp>
        <p:nvSpPr>
          <p:cNvPr id="5" name="サブタイトル 2"/>
          <p:cNvSpPr txBox="1">
            <a:spLocks/>
          </p:cNvSpPr>
          <p:nvPr/>
        </p:nvSpPr>
        <p:spPr>
          <a:xfrm>
            <a:off x="0" y="5671944"/>
            <a:ext cx="11835829" cy="1073040"/>
          </a:xfrm>
          <a:prstGeom prst="rect">
            <a:avLst/>
          </a:prstGeom>
        </p:spPr>
        <p:txBody>
          <a:bodyPr vert="horz" lIns="91440" tIns="45720" rIns="91440" bIns="45720" rtlCol="0" anchor="t">
            <a:normAutofit fontScale="775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1200" dirty="0" smtClean="0">
                <a:solidFill>
                  <a:schemeClr val="tx1"/>
                </a:solidFill>
              </a:rPr>
              <a:t>参考文献　</a:t>
            </a:r>
            <a:endParaRPr lang="en-US" altLang="ja-JP" sz="1200" dirty="0" smtClean="0">
              <a:solidFill>
                <a:schemeClr val="tx1"/>
              </a:solidFill>
            </a:endParaRPr>
          </a:p>
          <a:p>
            <a:r>
              <a:rPr lang="ja-JP" altLang="en-US" sz="1200" dirty="0" smtClean="0">
                <a:solidFill>
                  <a:schemeClr val="tx1">
                    <a:lumMod val="95000"/>
                  </a:schemeClr>
                </a:solidFill>
              </a:rPr>
              <a:t>　泉大津市</a:t>
            </a:r>
            <a:r>
              <a:rPr lang="en-US" altLang="ja-JP" sz="1200" dirty="0" smtClean="0">
                <a:solidFill>
                  <a:schemeClr val="tx1">
                    <a:lumMod val="95000"/>
                  </a:schemeClr>
                </a:solidFill>
              </a:rPr>
              <a:t>『</a:t>
            </a:r>
            <a:r>
              <a:rPr lang="ja-JP" altLang="en-US" sz="1100" dirty="0">
                <a:solidFill>
                  <a:schemeClr val="tx1">
                    <a:lumMod val="95000"/>
                  </a:schemeClr>
                </a:solidFill>
              </a:rPr>
              <a:t>第</a:t>
            </a:r>
            <a:r>
              <a:rPr lang="en-US" altLang="ja-JP" sz="1100" dirty="0">
                <a:solidFill>
                  <a:schemeClr val="tx1">
                    <a:lumMod val="95000"/>
                  </a:schemeClr>
                </a:solidFill>
              </a:rPr>
              <a:t>4</a:t>
            </a:r>
            <a:r>
              <a:rPr lang="ja-JP" altLang="en-US" sz="1100" dirty="0">
                <a:solidFill>
                  <a:schemeClr val="tx1">
                    <a:lumMod val="95000"/>
                  </a:schemeClr>
                </a:solidFill>
              </a:rPr>
              <a:t>次泉大津市地域福祉計画・第</a:t>
            </a:r>
            <a:r>
              <a:rPr lang="en-US" altLang="ja-JP" sz="1100" dirty="0">
                <a:solidFill>
                  <a:schemeClr val="tx1">
                    <a:lumMod val="95000"/>
                  </a:schemeClr>
                </a:solidFill>
              </a:rPr>
              <a:t>3</a:t>
            </a:r>
            <a:r>
              <a:rPr lang="ja-JP" altLang="en-US" sz="1100" dirty="0">
                <a:solidFill>
                  <a:schemeClr val="tx1">
                    <a:lumMod val="95000"/>
                  </a:schemeClr>
                </a:solidFill>
              </a:rPr>
              <a:t>次泉大津市地域福祉活動</a:t>
            </a:r>
            <a:r>
              <a:rPr lang="ja-JP" altLang="en-US" sz="1100" dirty="0" smtClean="0">
                <a:solidFill>
                  <a:schemeClr val="tx1">
                    <a:lumMod val="95000"/>
                  </a:schemeClr>
                </a:solidFill>
              </a:rPr>
              <a:t>計画</a:t>
            </a:r>
            <a:r>
              <a:rPr lang="en-US" altLang="ja-JP" sz="1100" dirty="0" smtClean="0">
                <a:solidFill>
                  <a:schemeClr val="tx1">
                    <a:lumMod val="95000"/>
                  </a:schemeClr>
                </a:solidFill>
              </a:rPr>
              <a:t>』</a:t>
            </a:r>
          </a:p>
          <a:p>
            <a:r>
              <a:rPr lang="ja-JP" altLang="en-US" sz="1200" dirty="0" smtClean="0">
                <a:solidFill>
                  <a:schemeClr val="tx1">
                    <a:lumMod val="95000"/>
                  </a:schemeClr>
                </a:solidFill>
              </a:rPr>
              <a:t>　</a:t>
            </a:r>
            <a:r>
              <a:rPr lang="en-US" altLang="ja-JP" sz="1200" dirty="0" smtClean="0">
                <a:solidFill>
                  <a:schemeClr val="tx1">
                    <a:lumMod val="95000"/>
                  </a:schemeClr>
                </a:solidFill>
              </a:rPr>
              <a:t>http</a:t>
            </a:r>
            <a:r>
              <a:rPr lang="en-US" altLang="ja-JP" sz="1200" dirty="0">
                <a:solidFill>
                  <a:schemeClr val="tx1">
                    <a:lumMod val="95000"/>
                  </a:schemeClr>
                </a:solidFill>
              </a:rPr>
              <a:t>://</a:t>
            </a:r>
            <a:r>
              <a:rPr lang="en-US" altLang="ja-JP" sz="1200" dirty="0" smtClean="0">
                <a:solidFill>
                  <a:schemeClr val="tx1">
                    <a:lumMod val="95000"/>
                  </a:schemeClr>
                </a:solidFill>
              </a:rPr>
              <a:t>www.city.izumiotsu.lg.jp/kakuka/kenkofukushi/hukusiseisaku/tantougyoumu/izumiotsusitiikifukushikeikaku/1522143214456.html</a:t>
            </a:r>
            <a:r>
              <a:rPr lang="ja-JP" altLang="en-US" sz="1200" dirty="0" smtClean="0">
                <a:solidFill>
                  <a:schemeClr val="tx1">
                    <a:lumMod val="95000"/>
                  </a:schemeClr>
                </a:solidFill>
              </a:rPr>
              <a:t>　（</a:t>
            </a:r>
            <a:r>
              <a:rPr lang="en-US" altLang="ja-JP" sz="1200" dirty="0" smtClean="0">
                <a:solidFill>
                  <a:schemeClr val="tx1">
                    <a:lumMod val="95000"/>
                  </a:schemeClr>
                </a:solidFill>
              </a:rPr>
              <a:t>2019</a:t>
            </a:r>
            <a:r>
              <a:rPr lang="ja-JP" altLang="en-US" sz="1200" dirty="0" smtClean="0">
                <a:solidFill>
                  <a:schemeClr val="tx1">
                    <a:lumMod val="95000"/>
                  </a:schemeClr>
                </a:solidFill>
              </a:rPr>
              <a:t>年</a:t>
            </a:r>
            <a:r>
              <a:rPr lang="en-US" altLang="ja-JP" sz="1200" dirty="0" smtClean="0">
                <a:solidFill>
                  <a:schemeClr val="tx1">
                    <a:lumMod val="95000"/>
                  </a:schemeClr>
                </a:solidFill>
              </a:rPr>
              <a:t>5</a:t>
            </a:r>
            <a:r>
              <a:rPr lang="ja-JP" altLang="en-US" sz="1200" dirty="0" smtClean="0">
                <a:solidFill>
                  <a:schemeClr val="tx1">
                    <a:lumMod val="95000"/>
                  </a:schemeClr>
                </a:solidFill>
              </a:rPr>
              <a:t>月</a:t>
            </a:r>
            <a:r>
              <a:rPr lang="en-US" altLang="ja-JP" sz="1200" dirty="0" smtClean="0">
                <a:solidFill>
                  <a:schemeClr val="tx1">
                    <a:lumMod val="95000"/>
                  </a:schemeClr>
                </a:solidFill>
              </a:rPr>
              <a:t>6</a:t>
            </a:r>
            <a:r>
              <a:rPr lang="ja-JP" altLang="en-US" sz="1200" dirty="0" smtClean="0">
                <a:solidFill>
                  <a:schemeClr val="tx1">
                    <a:lumMod val="95000"/>
                  </a:schemeClr>
                </a:solidFill>
              </a:rPr>
              <a:t>日時点）</a:t>
            </a:r>
            <a:endParaRPr lang="en-US" altLang="ja-JP" sz="1200" dirty="0" smtClean="0">
              <a:solidFill>
                <a:schemeClr val="tx1">
                  <a:lumMod val="95000"/>
                </a:schemeClr>
              </a:solidFill>
            </a:endParaRPr>
          </a:p>
          <a:p>
            <a:r>
              <a:rPr lang="ja-JP" altLang="en-US" sz="1200" dirty="0" smtClean="0">
                <a:solidFill>
                  <a:schemeClr val="tx1">
                    <a:lumMod val="95000"/>
                  </a:schemeClr>
                </a:solidFill>
              </a:rPr>
              <a:t>　大阪府教育庁市町村</a:t>
            </a:r>
            <a:r>
              <a:rPr lang="ja-JP" altLang="en-US" sz="1200" dirty="0">
                <a:solidFill>
                  <a:schemeClr val="tx1">
                    <a:lumMod val="95000"/>
                  </a:schemeClr>
                </a:solidFill>
              </a:rPr>
              <a:t>教育室地域教育</a:t>
            </a:r>
            <a:r>
              <a:rPr lang="ja-JP" altLang="en-US" sz="1200" dirty="0" smtClean="0">
                <a:solidFill>
                  <a:schemeClr val="tx1">
                    <a:lumMod val="95000"/>
                  </a:schemeClr>
                </a:solidFill>
              </a:rPr>
              <a:t>振興課社会</a:t>
            </a:r>
            <a:r>
              <a:rPr lang="ja-JP" altLang="en-US" sz="1200" dirty="0">
                <a:solidFill>
                  <a:schemeClr val="tx1">
                    <a:lumMod val="95000"/>
                  </a:schemeClr>
                </a:solidFill>
              </a:rPr>
              <a:t>教育</a:t>
            </a:r>
            <a:r>
              <a:rPr lang="ja-JP" altLang="en-US" sz="1200" dirty="0" smtClean="0">
                <a:solidFill>
                  <a:schemeClr val="tx1">
                    <a:lumMod val="95000"/>
                  </a:schemeClr>
                </a:solidFill>
              </a:rPr>
              <a:t>グループ</a:t>
            </a:r>
            <a:r>
              <a:rPr lang="en-US" altLang="ja-JP" sz="1200" dirty="0" smtClean="0">
                <a:solidFill>
                  <a:schemeClr val="tx1">
                    <a:lumMod val="95000"/>
                  </a:schemeClr>
                </a:solidFill>
              </a:rPr>
              <a:t>『PTA</a:t>
            </a:r>
            <a:r>
              <a:rPr lang="ja-JP" altLang="en-US" sz="1200" dirty="0" smtClean="0">
                <a:solidFill>
                  <a:schemeClr val="tx1">
                    <a:lumMod val="95000"/>
                  </a:schemeClr>
                </a:solidFill>
              </a:rPr>
              <a:t>指導者の手引き</a:t>
            </a:r>
            <a:r>
              <a:rPr lang="en-US" altLang="ja-JP" sz="1200" dirty="0" smtClean="0">
                <a:solidFill>
                  <a:schemeClr val="tx1">
                    <a:lumMod val="95000"/>
                  </a:schemeClr>
                </a:solidFill>
              </a:rPr>
              <a:t>』</a:t>
            </a:r>
            <a:r>
              <a:rPr lang="en-US" altLang="ja-JP" sz="1200" dirty="0">
                <a:solidFill>
                  <a:schemeClr val="tx1">
                    <a:lumMod val="95000"/>
                  </a:schemeClr>
                </a:solidFill>
              </a:rPr>
              <a:t>http://</a:t>
            </a:r>
            <a:r>
              <a:rPr lang="en-US" altLang="ja-JP" sz="1200" dirty="0" smtClean="0">
                <a:solidFill>
                  <a:schemeClr val="tx1">
                    <a:lumMod val="95000"/>
                  </a:schemeClr>
                </a:solidFill>
              </a:rPr>
              <a:t>www.pref.osaka.lg.jp/chikikyoiku/michisirube/index.html</a:t>
            </a:r>
            <a:r>
              <a:rPr lang="ja-JP" altLang="en-US" sz="1200" dirty="0">
                <a:solidFill>
                  <a:schemeClr val="tx1">
                    <a:lumMod val="95000"/>
                  </a:schemeClr>
                </a:solidFill>
              </a:rPr>
              <a:t>（</a:t>
            </a:r>
            <a:r>
              <a:rPr lang="en-US" altLang="ja-JP" sz="1200" dirty="0">
                <a:solidFill>
                  <a:schemeClr val="tx1">
                    <a:lumMod val="95000"/>
                  </a:schemeClr>
                </a:solidFill>
              </a:rPr>
              <a:t>2019</a:t>
            </a:r>
            <a:r>
              <a:rPr lang="ja-JP" altLang="en-US" sz="1200" dirty="0">
                <a:solidFill>
                  <a:schemeClr val="tx1">
                    <a:lumMod val="95000"/>
                  </a:schemeClr>
                </a:solidFill>
              </a:rPr>
              <a:t>年</a:t>
            </a:r>
            <a:r>
              <a:rPr lang="en-US" altLang="ja-JP" sz="1200" dirty="0">
                <a:solidFill>
                  <a:schemeClr val="tx1">
                    <a:lumMod val="95000"/>
                  </a:schemeClr>
                </a:solidFill>
              </a:rPr>
              <a:t>5</a:t>
            </a:r>
            <a:r>
              <a:rPr lang="ja-JP" altLang="en-US" sz="1200" dirty="0">
                <a:solidFill>
                  <a:schemeClr val="tx1">
                    <a:lumMod val="95000"/>
                  </a:schemeClr>
                </a:solidFill>
              </a:rPr>
              <a:t>月</a:t>
            </a:r>
            <a:r>
              <a:rPr lang="en-US" altLang="ja-JP" sz="1200" dirty="0">
                <a:solidFill>
                  <a:schemeClr val="tx1">
                    <a:lumMod val="95000"/>
                  </a:schemeClr>
                </a:solidFill>
              </a:rPr>
              <a:t>6</a:t>
            </a:r>
            <a:r>
              <a:rPr lang="ja-JP" altLang="en-US" sz="1200" dirty="0">
                <a:solidFill>
                  <a:schemeClr val="tx1">
                    <a:lumMod val="95000"/>
                  </a:schemeClr>
                </a:solidFill>
              </a:rPr>
              <a:t>日時点</a:t>
            </a:r>
            <a:r>
              <a:rPr lang="ja-JP" altLang="en-US" sz="1200" dirty="0" smtClean="0">
                <a:solidFill>
                  <a:schemeClr val="tx1">
                    <a:lumMod val="95000"/>
                  </a:schemeClr>
                </a:solidFill>
              </a:rPr>
              <a:t>）</a:t>
            </a:r>
            <a:endParaRPr lang="en-US" altLang="ja-JP" sz="1200" dirty="0" smtClean="0">
              <a:solidFill>
                <a:schemeClr val="tx1">
                  <a:lumMod val="95000"/>
                </a:schemeClr>
              </a:solidFill>
            </a:endParaRPr>
          </a:p>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2493827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751975" y="548383"/>
            <a:ext cx="11034444" cy="5190971"/>
          </a:xfrm>
        </p:spPr>
        <p:txBody>
          <a:bodyPr>
            <a:noAutofit/>
          </a:bodyPr>
          <a:lstStyle/>
          <a:p>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縁あって幼稚園、小学校、市</a:t>
            </a:r>
            <a:r>
              <a:rPr lang="en-US" altLang="ja-JP" sz="2400" dirty="0" smtClean="0">
                <a:solidFill>
                  <a:schemeClr val="tx1">
                    <a:lumMod val="95000"/>
                  </a:schemeClr>
                </a:solidFill>
              </a:rPr>
              <a:t>PTA</a:t>
            </a:r>
            <a:r>
              <a:rPr lang="ja-JP" altLang="en-US" sz="2400" dirty="0" smtClean="0">
                <a:solidFill>
                  <a:schemeClr val="tx1">
                    <a:lumMod val="95000"/>
                  </a:schemeClr>
                </a:solidFill>
              </a:rPr>
              <a:t>協議会の会長等をさせて頂いて、</a:t>
            </a:r>
            <a:endParaRPr lang="en-US" altLang="ja-JP" sz="2400" dirty="0" smtClean="0">
              <a:solidFill>
                <a:schemeClr val="tx1">
                  <a:lumMod val="95000"/>
                </a:schemeClr>
              </a:solidFill>
            </a:endParaRPr>
          </a:p>
          <a:p>
            <a:r>
              <a:rPr lang="ja-JP" altLang="en-US" sz="2400" dirty="0" smtClean="0">
                <a:solidFill>
                  <a:schemeClr val="tx1">
                    <a:lumMod val="95000"/>
                  </a:schemeClr>
                </a:solidFill>
              </a:rPr>
              <a:t>あり</a:t>
            </a:r>
            <a:r>
              <a:rPr lang="ja-JP" altLang="en-US" sz="2400" dirty="0">
                <a:solidFill>
                  <a:schemeClr val="tx1">
                    <a:lumMod val="95000"/>
                  </a:schemeClr>
                </a:solidFill>
              </a:rPr>
              <a:t>がとうございました</a:t>
            </a:r>
            <a:r>
              <a:rPr lang="ja-JP" altLang="en-US" sz="2400" dirty="0" smtClean="0">
                <a:solidFill>
                  <a:schemeClr val="tx1">
                    <a:lumMod val="95000"/>
                  </a:schemeClr>
                </a:solidFill>
              </a:rPr>
              <a:t>。</a:t>
            </a:r>
            <a:endParaRPr lang="en-US" altLang="ja-JP" sz="2400" dirty="0" smtClean="0">
              <a:solidFill>
                <a:schemeClr val="tx1">
                  <a:lumMod val="95000"/>
                </a:schemeClr>
              </a:solidFill>
            </a:endParaRPr>
          </a:p>
          <a:p>
            <a:r>
              <a:rPr lang="ja-JP" altLang="en-US" sz="2400" dirty="0" smtClean="0">
                <a:solidFill>
                  <a:schemeClr val="tx1">
                    <a:lumMod val="95000"/>
                  </a:schemeClr>
                </a:solidFill>
              </a:rPr>
              <a:t>　子ども達のために頑張って下さっている、</a:t>
            </a:r>
            <a:endParaRPr lang="en-US" altLang="ja-JP" sz="2400" dirty="0" smtClean="0">
              <a:solidFill>
                <a:schemeClr val="tx1">
                  <a:lumMod val="95000"/>
                </a:schemeClr>
              </a:solidFill>
            </a:endParaRPr>
          </a:p>
          <a:p>
            <a:r>
              <a:rPr lang="ja-JP" altLang="en-US" sz="2400" dirty="0" smtClean="0">
                <a:solidFill>
                  <a:schemeClr val="tx1">
                    <a:lumMod val="95000"/>
                  </a:schemeClr>
                </a:solidFill>
              </a:rPr>
              <a:t>先生方、地域の方、商工会議所等の団体の方、市役所の方等、</a:t>
            </a:r>
            <a:endParaRPr lang="en-US" altLang="ja-JP" sz="2400" dirty="0" smtClean="0">
              <a:solidFill>
                <a:schemeClr val="tx1">
                  <a:lumMod val="95000"/>
                </a:schemeClr>
              </a:solidFill>
            </a:endParaRPr>
          </a:p>
          <a:p>
            <a:r>
              <a:rPr lang="ja-JP" altLang="en-US" sz="2400" dirty="0" smtClean="0">
                <a:solidFill>
                  <a:schemeClr val="tx1">
                    <a:lumMod val="95000"/>
                  </a:schemeClr>
                </a:solidFill>
              </a:rPr>
              <a:t>沢山の方と知り合え、子ども達に支援をして下さっていることを知りました。</a:t>
            </a:r>
            <a:endParaRPr lang="en-US" altLang="ja-JP" sz="2400" dirty="0" smtClean="0">
              <a:solidFill>
                <a:schemeClr val="tx1">
                  <a:lumMod val="95000"/>
                </a:schemeClr>
              </a:solidFill>
            </a:endParaRPr>
          </a:p>
          <a:p>
            <a:r>
              <a:rPr lang="ja-JP" altLang="en-US" sz="2400" dirty="0" smtClean="0">
                <a:solidFill>
                  <a:schemeClr val="tx1">
                    <a:lumMod val="95000"/>
                  </a:schemeClr>
                </a:solidFill>
              </a:rPr>
              <a:t>　あて職という形で市政に参加させて頂いて、</a:t>
            </a:r>
            <a:endParaRPr lang="en-US" altLang="ja-JP" sz="2400" dirty="0" smtClean="0">
              <a:solidFill>
                <a:schemeClr val="tx1">
                  <a:lumMod val="95000"/>
                </a:schemeClr>
              </a:solidFill>
            </a:endParaRPr>
          </a:p>
          <a:p>
            <a:r>
              <a:rPr lang="ja-JP" altLang="en-US" sz="2400" dirty="0" smtClean="0">
                <a:solidFill>
                  <a:schemeClr val="tx1">
                    <a:lumMod val="95000"/>
                  </a:schemeClr>
                </a:solidFill>
              </a:rPr>
              <a:t>市役所の方が泉大津市や子ども達の未来のことを考えて</a:t>
            </a:r>
            <a:endParaRPr lang="en-US" altLang="ja-JP" sz="2400" dirty="0" smtClean="0">
              <a:solidFill>
                <a:schemeClr val="tx1">
                  <a:lumMod val="95000"/>
                </a:schemeClr>
              </a:solidFill>
            </a:endParaRPr>
          </a:p>
          <a:p>
            <a:r>
              <a:rPr lang="ja-JP" altLang="en-US" sz="2400" dirty="0" smtClean="0">
                <a:solidFill>
                  <a:schemeClr val="tx1">
                    <a:lumMod val="95000"/>
                  </a:schemeClr>
                </a:solidFill>
              </a:rPr>
              <a:t>仕事をされていることがよくわかりました。</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また、会議に市民が参加できる、開かれた市政だなと思いました。</a:t>
            </a:r>
            <a:endParaRPr lang="en-US" altLang="ja-JP" sz="2400" dirty="0" smtClean="0">
              <a:solidFill>
                <a:schemeClr val="tx1">
                  <a:lumMod val="95000"/>
                </a:schemeClr>
              </a:solidFill>
            </a:endParaRPr>
          </a:p>
        </p:txBody>
      </p:sp>
      <p:sp>
        <p:nvSpPr>
          <p:cNvPr id="5" name="サブタイトル 2"/>
          <p:cNvSpPr txBox="1">
            <a:spLocks/>
          </p:cNvSpPr>
          <p:nvPr/>
        </p:nvSpPr>
        <p:spPr>
          <a:xfrm>
            <a:off x="7931649" y="6454739"/>
            <a:ext cx="4448711" cy="80652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748338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417084" y="1345915"/>
            <a:ext cx="11034444" cy="4054392"/>
          </a:xfrm>
        </p:spPr>
        <p:txBody>
          <a:bodyPr>
            <a:noAutofit/>
          </a:bodyPr>
          <a:lstStyle/>
          <a:p>
            <a:r>
              <a:rPr lang="ja-JP" altLang="en-US" sz="2400" dirty="0" smtClean="0">
                <a:solidFill>
                  <a:schemeClr val="tx1">
                    <a:lumMod val="95000"/>
                  </a:schemeClr>
                </a:solidFill>
              </a:rPr>
              <a:t>　　</a:t>
            </a:r>
            <a:r>
              <a:rPr lang="en-US" altLang="ja-JP" sz="2400" dirty="0" smtClean="0">
                <a:solidFill>
                  <a:schemeClr val="tx1">
                    <a:lumMod val="95000"/>
                  </a:schemeClr>
                </a:solidFill>
              </a:rPr>
              <a:t>PTA</a:t>
            </a:r>
            <a:r>
              <a:rPr lang="ja-JP" altLang="en-US" sz="2400" dirty="0" smtClean="0">
                <a:solidFill>
                  <a:schemeClr val="tx1">
                    <a:lumMod val="95000"/>
                  </a:schemeClr>
                </a:solidFill>
              </a:rPr>
              <a:t>を通じて知り合えた皆さまに感謝申し上げます。</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　６年間</a:t>
            </a:r>
            <a:r>
              <a:rPr lang="en-US" altLang="ja-JP" sz="2400" dirty="0" smtClean="0">
                <a:solidFill>
                  <a:schemeClr val="tx1">
                    <a:lumMod val="95000"/>
                  </a:schemeClr>
                </a:solidFill>
              </a:rPr>
              <a:t>PTA</a:t>
            </a:r>
            <a:r>
              <a:rPr lang="ja-JP" altLang="en-US" sz="2400" dirty="0" smtClean="0">
                <a:solidFill>
                  <a:schemeClr val="tx1">
                    <a:lumMod val="95000"/>
                  </a:schemeClr>
                </a:solidFill>
              </a:rPr>
              <a:t>活動やあて職等を通じて、様々なことを学びました。</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　自分自身も大きく成長したなと思います。</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　本当にありがとうございました。</a:t>
            </a:r>
            <a:endParaRPr lang="en-US" altLang="ja-JP" sz="2400" dirty="0" smtClean="0">
              <a:solidFill>
                <a:schemeClr val="tx1">
                  <a:lumMod val="95000"/>
                </a:schemeClr>
              </a:solidFill>
            </a:endParaRPr>
          </a:p>
          <a:p>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　これから</a:t>
            </a:r>
            <a:r>
              <a:rPr lang="en-US" altLang="ja-JP" sz="2400" dirty="0" smtClean="0">
                <a:solidFill>
                  <a:schemeClr val="tx1">
                    <a:lumMod val="95000"/>
                  </a:schemeClr>
                </a:solidFill>
              </a:rPr>
              <a:t>PTA</a:t>
            </a:r>
            <a:r>
              <a:rPr lang="ja-JP" altLang="en-US" sz="2400" dirty="0" smtClean="0">
                <a:solidFill>
                  <a:schemeClr val="tx1">
                    <a:lumMod val="95000"/>
                  </a:schemeClr>
                </a:solidFill>
              </a:rPr>
              <a:t>をする人達が、</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楽しく、やってよかったと、もっと思えるようになってほしいと思います。</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　先生や保護者が</a:t>
            </a:r>
            <a:r>
              <a:rPr lang="en-US" altLang="ja-JP" sz="2400" dirty="0" smtClean="0">
                <a:solidFill>
                  <a:schemeClr val="tx1">
                    <a:lumMod val="95000"/>
                  </a:schemeClr>
                </a:solidFill>
              </a:rPr>
              <a:t>PTA</a:t>
            </a:r>
            <a:r>
              <a:rPr lang="ja-JP" altLang="en-US" sz="2400" dirty="0" smtClean="0">
                <a:solidFill>
                  <a:schemeClr val="tx1">
                    <a:lumMod val="95000"/>
                  </a:schemeClr>
                </a:solidFill>
              </a:rPr>
              <a:t>を通して学校に関わることが、もっと好きになれば、</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子ども達に伝わって、子ども達ももっと学校が好きになるのではと思います。</a:t>
            </a:r>
            <a:endParaRPr lang="en-US" altLang="ja-JP" sz="2400" dirty="0" smtClean="0">
              <a:solidFill>
                <a:schemeClr val="tx1">
                  <a:lumMod val="95000"/>
                </a:schemeClr>
              </a:solidFill>
            </a:endParaRPr>
          </a:p>
          <a:p>
            <a:r>
              <a:rPr lang="ja-JP" altLang="en-US" sz="2400" dirty="0">
                <a:solidFill>
                  <a:schemeClr val="tx1">
                    <a:lumMod val="95000"/>
                  </a:schemeClr>
                </a:solidFill>
              </a:rPr>
              <a:t>　</a:t>
            </a:r>
            <a:r>
              <a:rPr lang="ja-JP" altLang="en-US" sz="2400" dirty="0" smtClean="0">
                <a:solidFill>
                  <a:schemeClr val="tx1">
                    <a:lumMod val="95000"/>
                  </a:schemeClr>
                </a:solidFill>
              </a:rPr>
              <a:t>　もっとみんなが大好きな学校になるよう願っています。</a:t>
            </a:r>
            <a:endParaRPr lang="en-US" altLang="ja-JP" sz="2400" dirty="0" smtClean="0">
              <a:solidFill>
                <a:schemeClr val="tx1">
                  <a:lumMod val="95000"/>
                </a:schemeClr>
              </a:solidFill>
            </a:endParaRPr>
          </a:p>
        </p:txBody>
      </p:sp>
      <p:sp>
        <p:nvSpPr>
          <p:cNvPr id="5" name="サブタイトル 2"/>
          <p:cNvSpPr txBox="1">
            <a:spLocks/>
          </p:cNvSpPr>
          <p:nvPr/>
        </p:nvSpPr>
        <p:spPr>
          <a:xfrm>
            <a:off x="7931649" y="6454739"/>
            <a:ext cx="4448711" cy="80652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en-US" altLang="ja-JP" sz="1200" dirty="0" smtClean="0">
                <a:solidFill>
                  <a:schemeClr val="tx1"/>
                </a:solidFill>
              </a:rPr>
              <a:t>CC-BY 4.0 </a:t>
            </a:r>
            <a:r>
              <a:rPr lang="ja-JP" altLang="en-US" sz="1200" dirty="0" smtClean="0">
                <a:solidFill>
                  <a:schemeClr val="tx1"/>
                </a:solidFill>
              </a:rPr>
              <a:t>泉大津市</a:t>
            </a:r>
            <a:r>
              <a:rPr lang="en-US" altLang="ja-JP" sz="1200" dirty="0" smtClean="0">
                <a:solidFill>
                  <a:schemeClr val="tx1"/>
                </a:solidFill>
              </a:rPr>
              <a:t>PTA</a:t>
            </a:r>
            <a:r>
              <a:rPr lang="ja-JP" altLang="en-US" sz="1200" dirty="0" smtClean="0">
                <a:solidFill>
                  <a:schemeClr val="tx1"/>
                </a:solidFill>
              </a:rPr>
              <a:t>協議会　</a:t>
            </a:r>
            <a:r>
              <a:rPr lang="en-US" altLang="ja-JP" sz="1200" dirty="0" smtClean="0">
                <a:solidFill>
                  <a:schemeClr val="tx1"/>
                </a:solidFill>
              </a:rPr>
              <a:t>2018</a:t>
            </a:r>
            <a:r>
              <a:rPr lang="ja-JP" altLang="en-US" sz="1200" dirty="0" smtClean="0">
                <a:solidFill>
                  <a:schemeClr val="tx1"/>
                </a:solidFill>
              </a:rPr>
              <a:t>年度会長　楠本和夫</a:t>
            </a:r>
            <a:endParaRPr lang="ja-JP" altLang="en-US" sz="1200" dirty="0">
              <a:solidFill>
                <a:schemeClr val="tx1"/>
              </a:solidFill>
            </a:endParaRPr>
          </a:p>
        </p:txBody>
      </p:sp>
    </p:spTree>
    <p:extLst>
      <p:ext uri="{BB962C8B-B14F-4D97-AF65-F5344CB8AC3E}">
        <p14:creationId xmlns:p14="http://schemas.microsoft.com/office/powerpoint/2010/main" val="412754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1012987" y="1491086"/>
            <a:ext cx="7761144" cy="4498748"/>
          </a:xfrm>
        </p:spPr>
        <p:txBody>
          <a:bodyPr>
            <a:noAutofit/>
          </a:bodyPr>
          <a:lstStyle/>
          <a:p>
            <a:r>
              <a:rPr lang="ja-JP" altLang="en-US" sz="3600" dirty="0" smtClean="0">
                <a:solidFill>
                  <a:schemeClr val="tx1"/>
                </a:solidFill>
              </a:rPr>
              <a:t>先</a:t>
            </a:r>
            <a:r>
              <a:rPr lang="ja-JP" altLang="en-US" sz="3600" dirty="0">
                <a:solidFill>
                  <a:schemeClr val="tx1"/>
                </a:solidFill>
              </a:rPr>
              <a:t>に</a:t>
            </a:r>
            <a:r>
              <a:rPr lang="ja-JP" altLang="en-US" sz="3600" dirty="0" smtClean="0">
                <a:solidFill>
                  <a:schemeClr val="tx1"/>
                </a:solidFill>
              </a:rPr>
              <a:t>著作権のことを説明します。</a:t>
            </a:r>
            <a:endParaRPr lang="en-US" altLang="ja-JP" sz="3600" dirty="0" smtClean="0">
              <a:solidFill>
                <a:schemeClr val="tx1"/>
              </a:solidFill>
            </a:endParaRPr>
          </a:p>
          <a:p>
            <a:endParaRPr lang="en-US" altLang="ja-JP" sz="3600" dirty="0" smtClean="0">
              <a:solidFill>
                <a:schemeClr val="tx1"/>
              </a:solidFill>
            </a:endParaRPr>
          </a:p>
          <a:p>
            <a:r>
              <a:rPr lang="ja-JP" altLang="en-US" sz="3600" dirty="0">
                <a:solidFill>
                  <a:schemeClr val="tx1"/>
                </a:solidFill>
              </a:rPr>
              <a:t>　</a:t>
            </a:r>
            <a:r>
              <a:rPr lang="ja-JP" altLang="en-US" sz="3600" dirty="0" smtClean="0">
                <a:solidFill>
                  <a:schemeClr val="tx1"/>
                </a:solidFill>
              </a:rPr>
              <a:t>このスライドの下にある</a:t>
            </a:r>
            <a:endParaRPr lang="en-US" altLang="ja-JP" sz="3600" dirty="0" smtClean="0">
              <a:solidFill>
                <a:schemeClr val="tx1"/>
              </a:solidFill>
            </a:endParaRPr>
          </a:p>
          <a:p>
            <a:r>
              <a:rPr lang="en-US" altLang="ja-JP" sz="3600" dirty="0" smtClean="0">
                <a:solidFill>
                  <a:schemeClr val="tx1"/>
                </a:solidFill>
              </a:rPr>
              <a:t>『CC-BY 4.0)』</a:t>
            </a:r>
            <a:r>
              <a:rPr lang="ja-JP" altLang="en-US" sz="3600" dirty="0" smtClean="0">
                <a:solidFill>
                  <a:schemeClr val="tx1"/>
                </a:solidFill>
              </a:rPr>
              <a:t>について。</a:t>
            </a:r>
            <a:endParaRPr lang="en-US" altLang="ja-JP" sz="3600" dirty="0">
              <a:solidFill>
                <a:schemeClr val="tx1"/>
              </a:solidFill>
            </a:endParaRPr>
          </a:p>
          <a:p>
            <a:endParaRPr lang="en-US" altLang="ja-JP" sz="3600" dirty="0" smtClean="0">
              <a:solidFill>
                <a:schemeClr val="tx1"/>
              </a:solidFill>
            </a:endParaRPr>
          </a:p>
          <a:p>
            <a:endParaRPr kumimoji="1" lang="ja-JP" altLang="en-US" sz="3600" dirty="0">
              <a:solidFill>
                <a:schemeClr val="tx1"/>
              </a:solidFill>
            </a:endParaRPr>
          </a:p>
        </p:txBody>
      </p:sp>
      <p:sp>
        <p:nvSpPr>
          <p:cNvPr id="4" name="サブタイトル 2"/>
          <p:cNvSpPr txBox="1">
            <a:spLocks/>
          </p:cNvSpPr>
          <p:nvPr/>
        </p:nvSpPr>
        <p:spPr>
          <a:xfrm>
            <a:off x="2388011" y="6298058"/>
            <a:ext cx="9088223" cy="429803"/>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ja-JP" altLang="en-US" sz="2400" dirty="0">
              <a:solidFill>
                <a:schemeClr val="tx1"/>
              </a:solidFill>
            </a:endParaRPr>
          </a:p>
        </p:txBody>
      </p:sp>
      <p:sp>
        <p:nvSpPr>
          <p:cNvPr id="5" name="下矢印 4"/>
          <p:cNvSpPr/>
          <p:nvPr/>
        </p:nvSpPr>
        <p:spPr>
          <a:xfrm>
            <a:off x="3380198" y="4808306"/>
            <a:ext cx="1202076" cy="118152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2820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647274" y="1840407"/>
            <a:ext cx="11034444" cy="3050092"/>
          </a:xfrm>
        </p:spPr>
        <p:txBody>
          <a:bodyPr>
            <a:noAutofit/>
          </a:bodyPr>
          <a:lstStyle/>
          <a:p>
            <a:r>
              <a:rPr lang="en-US" altLang="ja-JP" sz="2400" dirty="0" smtClean="0">
                <a:solidFill>
                  <a:schemeClr val="tx1"/>
                </a:solidFill>
              </a:rPr>
              <a:t>『</a:t>
            </a:r>
            <a:r>
              <a:rPr lang="ja-JP" altLang="en-US" sz="2400" dirty="0" smtClean="0">
                <a:solidFill>
                  <a:schemeClr val="tx1"/>
                </a:solidFill>
              </a:rPr>
              <a:t>クリエイティブコモンズ</a:t>
            </a:r>
            <a:r>
              <a:rPr lang="en-US" altLang="ja-JP" sz="2400" dirty="0" smtClean="0">
                <a:solidFill>
                  <a:schemeClr val="tx1"/>
                </a:solidFill>
              </a:rPr>
              <a:t>』</a:t>
            </a:r>
            <a:r>
              <a:rPr lang="ja-JP" altLang="en-US" sz="2400" dirty="0" smtClean="0">
                <a:solidFill>
                  <a:schemeClr val="tx1"/>
                </a:solidFill>
              </a:rPr>
              <a:t>という世界的な著作権のルールです。</a:t>
            </a:r>
            <a:endParaRPr lang="en-US" altLang="ja-JP" sz="2400" dirty="0" smtClean="0">
              <a:solidFill>
                <a:schemeClr val="tx1"/>
              </a:solidFill>
            </a:endParaRPr>
          </a:p>
          <a:p>
            <a:r>
              <a:rPr lang="ja-JP" altLang="en-US" sz="2400" dirty="0" smtClean="0">
                <a:solidFill>
                  <a:schemeClr val="tx1"/>
                </a:solidFill>
              </a:rPr>
              <a:t>詳しくはサイトをご覧下さい。</a:t>
            </a:r>
            <a:endParaRPr lang="en-US" altLang="ja-JP" sz="2400" dirty="0" smtClean="0">
              <a:solidFill>
                <a:schemeClr val="tx1"/>
              </a:solidFill>
            </a:endParaRPr>
          </a:p>
          <a:p>
            <a:endParaRPr lang="en-US" altLang="ja-JP" sz="2400" dirty="0" smtClean="0">
              <a:solidFill>
                <a:schemeClr val="tx1"/>
              </a:solidFill>
            </a:endParaRPr>
          </a:p>
          <a:p>
            <a:r>
              <a:rPr lang="en-US" altLang="ja-JP" sz="2400" dirty="0">
                <a:solidFill>
                  <a:schemeClr val="tx1"/>
                </a:solidFill>
              </a:rPr>
              <a:t>c</a:t>
            </a:r>
            <a:r>
              <a:rPr lang="en-US" altLang="ja-JP" sz="2400" dirty="0" smtClean="0">
                <a:solidFill>
                  <a:schemeClr val="tx1"/>
                </a:solidFill>
              </a:rPr>
              <a:t>reative commons JAPAN『</a:t>
            </a:r>
            <a:r>
              <a:rPr lang="ja-JP" altLang="en-US" sz="2400" dirty="0" smtClean="0">
                <a:solidFill>
                  <a:schemeClr val="tx1"/>
                </a:solidFill>
              </a:rPr>
              <a:t>クリエイティブ・コモンズ・ライセンスとは</a:t>
            </a:r>
            <a:r>
              <a:rPr lang="en-US" altLang="ja-JP" sz="2400" dirty="0" smtClean="0">
                <a:solidFill>
                  <a:schemeClr val="tx1"/>
                </a:solidFill>
              </a:rPr>
              <a:t>』</a:t>
            </a:r>
            <a:endParaRPr lang="en-US" altLang="ja-JP" sz="2400" dirty="0">
              <a:solidFill>
                <a:schemeClr val="tx1"/>
              </a:solidFill>
            </a:endParaRPr>
          </a:p>
          <a:p>
            <a:r>
              <a:rPr lang="en-US" altLang="ja-JP" dirty="0" smtClean="0">
                <a:solidFill>
                  <a:schemeClr val="tx1"/>
                </a:solidFill>
              </a:rPr>
              <a:t>https</a:t>
            </a:r>
            <a:r>
              <a:rPr lang="en-US" altLang="ja-JP" dirty="0">
                <a:solidFill>
                  <a:schemeClr val="tx1"/>
                </a:solidFill>
              </a:rPr>
              <a:t>://</a:t>
            </a:r>
            <a:r>
              <a:rPr lang="en-US" altLang="ja-JP" dirty="0" smtClean="0">
                <a:solidFill>
                  <a:schemeClr val="tx1"/>
                </a:solidFill>
              </a:rPr>
              <a:t>creativecommons.jp/licenses</a:t>
            </a:r>
            <a:r>
              <a:rPr lang="ja-JP" altLang="en-US" dirty="0" smtClean="0">
                <a:solidFill>
                  <a:schemeClr val="tx1"/>
                </a:solidFill>
              </a:rPr>
              <a:t>　</a:t>
            </a:r>
            <a:r>
              <a:rPr lang="ja-JP" altLang="en-US" sz="2400" dirty="0" smtClean="0">
                <a:solidFill>
                  <a:schemeClr val="tx1"/>
                </a:solidFill>
              </a:rPr>
              <a:t>　</a:t>
            </a:r>
            <a:r>
              <a:rPr lang="en-US" altLang="ja-JP" sz="2400" dirty="0" smtClean="0">
                <a:solidFill>
                  <a:schemeClr val="tx1"/>
                </a:solidFill>
              </a:rPr>
              <a:t>(2019</a:t>
            </a:r>
            <a:r>
              <a:rPr lang="ja-JP" altLang="en-US" sz="2400" dirty="0" smtClean="0">
                <a:solidFill>
                  <a:schemeClr val="tx1"/>
                </a:solidFill>
              </a:rPr>
              <a:t>年</a:t>
            </a:r>
            <a:r>
              <a:rPr lang="en-US" altLang="ja-JP" sz="2400" dirty="0" smtClean="0">
                <a:solidFill>
                  <a:schemeClr val="tx1"/>
                </a:solidFill>
              </a:rPr>
              <a:t>5</a:t>
            </a:r>
            <a:r>
              <a:rPr lang="ja-JP" altLang="en-US" sz="2400" dirty="0" smtClean="0">
                <a:solidFill>
                  <a:schemeClr val="tx1"/>
                </a:solidFill>
              </a:rPr>
              <a:t>月</a:t>
            </a:r>
            <a:r>
              <a:rPr lang="en-US" altLang="ja-JP" sz="2400" dirty="0" smtClean="0">
                <a:solidFill>
                  <a:schemeClr val="tx1"/>
                </a:solidFill>
              </a:rPr>
              <a:t>1</a:t>
            </a:r>
            <a:r>
              <a:rPr lang="ja-JP" altLang="en-US" sz="2400" dirty="0" smtClean="0">
                <a:solidFill>
                  <a:schemeClr val="tx1"/>
                </a:solidFill>
              </a:rPr>
              <a:t>日時点）</a:t>
            </a:r>
            <a:endParaRPr kumimoji="1" lang="ja-JP" altLang="en-US" sz="3600" dirty="0">
              <a:solidFill>
                <a:schemeClr val="tx1"/>
              </a:solidFill>
            </a:endParaRPr>
          </a:p>
        </p:txBody>
      </p:sp>
      <p:sp>
        <p:nvSpPr>
          <p:cNvPr id="4" name="サブタイトル 2"/>
          <p:cNvSpPr txBox="1">
            <a:spLocks/>
          </p:cNvSpPr>
          <p:nvPr/>
        </p:nvSpPr>
        <p:spPr>
          <a:xfrm>
            <a:off x="2439382" y="6000109"/>
            <a:ext cx="9088223" cy="857892"/>
          </a:xfrm>
          <a:prstGeom prst="rect">
            <a:avLst/>
          </a:prstGeom>
        </p:spPr>
        <p:txBody>
          <a:bodyPr vert="horz" lIns="91440" tIns="45720" rIns="91440" bIns="45720" rtlCol="0" anchor="t">
            <a:normAutofit fontScale="925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en-US" altLang="ja-JP" sz="2400" dirty="0" smtClean="0">
              <a:solidFill>
                <a:schemeClr val="tx1"/>
              </a:solidFill>
            </a:endParaRPr>
          </a:p>
          <a:p>
            <a:r>
              <a:rPr lang="en-US" altLang="ja-JP" sz="2400" dirty="0" smtClean="0">
                <a:solidFill>
                  <a:schemeClr val="tx1"/>
                </a:solidFill>
              </a:rPr>
              <a:t>CC-BY 4.0 </a:t>
            </a:r>
            <a:r>
              <a:rPr lang="en-US" altLang="ja-JP" sz="2400" dirty="0">
                <a:solidFill>
                  <a:schemeClr val="tx1"/>
                </a:solidFill>
              </a:rPr>
              <a:t>creative commons JAPAN</a:t>
            </a:r>
            <a:r>
              <a:rPr lang="en-US" altLang="ja-JP" sz="2400" dirty="0" smtClean="0">
                <a:solidFill>
                  <a:schemeClr val="tx1"/>
                </a:solidFill>
              </a:rPr>
              <a:t> </a:t>
            </a:r>
          </a:p>
          <a:p>
            <a:endParaRPr lang="ja-JP" altLang="en-US" sz="2400" dirty="0">
              <a:solidFill>
                <a:schemeClr val="tx1"/>
              </a:solidFill>
            </a:endParaRPr>
          </a:p>
        </p:txBody>
      </p:sp>
    </p:spTree>
    <p:extLst>
      <p:ext uri="{BB962C8B-B14F-4D97-AF65-F5344CB8AC3E}">
        <p14:creationId xmlns:p14="http://schemas.microsoft.com/office/powerpoint/2010/main" val="121234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493160" y="1398618"/>
            <a:ext cx="11373491" cy="4498748"/>
          </a:xfrm>
        </p:spPr>
        <p:txBody>
          <a:bodyPr>
            <a:noAutofit/>
          </a:bodyPr>
          <a:lstStyle/>
          <a:p>
            <a:r>
              <a:rPr lang="ja-JP" altLang="en-US" sz="2400" dirty="0" smtClean="0">
                <a:solidFill>
                  <a:schemeClr val="tx1"/>
                </a:solidFill>
              </a:rPr>
              <a:t>簡単に説明すると、このスライドは</a:t>
            </a:r>
            <a:endParaRPr lang="en-US" altLang="ja-JP" sz="2400" dirty="0" smtClean="0">
              <a:solidFill>
                <a:schemeClr val="tx1"/>
              </a:solidFill>
            </a:endParaRPr>
          </a:p>
          <a:p>
            <a:r>
              <a:rPr lang="en-US" altLang="ja-JP" sz="2400" dirty="0" smtClean="0">
                <a:solidFill>
                  <a:schemeClr val="tx1"/>
                </a:solidFill>
              </a:rPr>
              <a:t>『CC-BY 4.0</a:t>
            </a:r>
            <a:r>
              <a:rPr lang="ja-JP" altLang="en-US" sz="2400" dirty="0" smtClean="0">
                <a:solidFill>
                  <a:schemeClr val="tx1"/>
                </a:solidFill>
              </a:rPr>
              <a:t>　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r>
              <a:rPr lang="en-US" altLang="ja-JP" sz="2400" dirty="0" smtClean="0">
                <a:solidFill>
                  <a:schemeClr val="tx1"/>
                </a:solidFill>
              </a:rPr>
              <a:t>』</a:t>
            </a:r>
            <a:r>
              <a:rPr lang="ja-JP" altLang="en-US" sz="2400" dirty="0" smtClean="0">
                <a:solidFill>
                  <a:schemeClr val="tx1"/>
                </a:solidFill>
              </a:rPr>
              <a:t>の記載をすれば、</a:t>
            </a:r>
            <a:endParaRPr lang="en-US" altLang="ja-JP" sz="2400" dirty="0" smtClean="0">
              <a:solidFill>
                <a:schemeClr val="tx1"/>
              </a:solidFill>
            </a:endParaRPr>
          </a:p>
          <a:p>
            <a:r>
              <a:rPr lang="ja-JP" altLang="en-US" sz="2400" dirty="0" smtClean="0">
                <a:solidFill>
                  <a:schemeClr val="tx1"/>
                </a:solidFill>
              </a:rPr>
              <a:t>二次利用可能です。</a:t>
            </a:r>
            <a:endParaRPr lang="en-US" altLang="ja-JP" sz="2400" dirty="0" smtClean="0">
              <a:solidFill>
                <a:schemeClr val="tx1"/>
              </a:solidFill>
            </a:endParaRPr>
          </a:p>
          <a:p>
            <a:endParaRPr lang="en-US" altLang="ja-JP" sz="2400" dirty="0">
              <a:solidFill>
                <a:schemeClr val="tx1"/>
              </a:solidFill>
            </a:endParaRPr>
          </a:p>
          <a:p>
            <a:r>
              <a:rPr lang="ja-JP" altLang="en-US" sz="2400" dirty="0" smtClean="0">
                <a:solidFill>
                  <a:schemeClr val="tx1"/>
                </a:solidFill>
              </a:rPr>
              <a:t>但し、他の方の権利を制限しないし、このスライドを</a:t>
            </a:r>
            <a:endParaRPr lang="en-US" altLang="ja-JP" sz="2400" dirty="0" smtClean="0">
              <a:solidFill>
                <a:schemeClr val="tx1"/>
              </a:solidFill>
            </a:endParaRPr>
          </a:p>
          <a:p>
            <a:r>
              <a:rPr lang="ja-JP" altLang="en-US" sz="2400" dirty="0" smtClean="0">
                <a:solidFill>
                  <a:schemeClr val="tx1"/>
                </a:solidFill>
              </a:rPr>
              <a:t>利用したことによる損害を楠本は負いません。</a:t>
            </a:r>
            <a:endParaRPr lang="en-US" altLang="ja-JP" sz="2400" dirty="0" smtClean="0">
              <a:solidFill>
                <a:schemeClr val="tx1"/>
              </a:solidFill>
            </a:endParaRPr>
          </a:p>
          <a:p>
            <a:r>
              <a:rPr lang="ja-JP" altLang="en-US" sz="2400" dirty="0" smtClean="0">
                <a:solidFill>
                  <a:schemeClr val="tx1"/>
                </a:solidFill>
              </a:rPr>
              <a:t>大塚玲子さんや他の記事を利用していますので、</a:t>
            </a:r>
            <a:endParaRPr lang="en-US" altLang="ja-JP" sz="2400" dirty="0" smtClean="0">
              <a:solidFill>
                <a:schemeClr val="tx1"/>
              </a:solidFill>
            </a:endParaRPr>
          </a:p>
          <a:p>
            <a:r>
              <a:rPr lang="ja-JP" altLang="en-US" sz="2400" dirty="0" smtClean="0">
                <a:solidFill>
                  <a:schemeClr val="tx1"/>
                </a:solidFill>
              </a:rPr>
              <a:t>そのことを載せるなら先方に二次利用してよいか確認の上ご利用下さい。</a:t>
            </a:r>
            <a:endParaRPr lang="en-US" altLang="ja-JP" sz="2400" dirty="0">
              <a:solidFill>
                <a:schemeClr val="tx1"/>
              </a:solidFill>
            </a:endParaRPr>
          </a:p>
          <a:p>
            <a:endParaRPr lang="en-US" altLang="ja-JP" sz="3600" dirty="0" smtClean="0">
              <a:solidFill>
                <a:schemeClr val="tx1"/>
              </a:solidFill>
            </a:endParaRPr>
          </a:p>
          <a:p>
            <a:endParaRPr kumimoji="1" lang="ja-JP" altLang="en-US" sz="3600" dirty="0">
              <a:solidFill>
                <a:schemeClr val="tx1"/>
              </a:solidFill>
            </a:endParaRPr>
          </a:p>
        </p:txBody>
      </p:sp>
      <p:sp>
        <p:nvSpPr>
          <p:cNvPr id="4" name="サブタイトル 2"/>
          <p:cNvSpPr txBox="1">
            <a:spLocks/>
          </p:cNvSpPr>
          <p:nvPr/>
        </p:nvSpPr>
        <p:spPr>
          <a:xfrm>
            <a:off x="2439382" y="6000109"/>
            <a:ext cx="9088223" cy="857892"/>
          </a:xfrm>
          <a:prstGeom prst="rect">
            <a:avLst/>
          </a:prstGeom>
        </p:spPr>
        <p:txBody>
          <a:bodyPr vert="horz" lIns="91440" tIns="45720" rIns="91440" bIns="45720" rtlCol="0" anchor="t">
            <a:normAutofit fontScale="925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en-US" altLang="ja-JP" sz="2400" dirty="0" smtClean="0">
                <a:solidFill>
                  <a:schemeClr val="tx1"/>
                </a:solidFill>
              </a:rPr>
              <a:t>CC-BY 4.0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　</a:t>
            </a:r>
            <a:r>
              <a:rPr lang="en-US" altLang="ja-JP" sz="2400" dirty="0" smtClean="0">
                <a:solidFill>
                  <a:schemeClr val="tx1"/>
                </a:solidFill>
              </a:rPr>
              <a:t>2018</a:t>
            </a:r>
            <a:r>
              <a:rPr lang="ja-JP" altLang="en-US" sz="2400" dirty="0" smtClean="0">
                <a:solidFill>
                  <a:schemeClr val="tx1"/>
                </a:solidFill>
              </a:rPr>
              <a:t>年度会長　楠本和夫</a:t>
            </a:r>
            <a:endParaRPr lang="en-US" altLang="ja-JP" sz="2400" dirty="0" smtClean="0">
              <a:solidFill>
                <a:schemeClr val="tx1"/>
              </a:solidFill>
            </a:endParaRPr>
          </a:p>
          <a:p>
            <a:r>
              <a:rPr lang="en-US" altLang="ja-JP" sz="2400" dirty="0" smtClean="0">
                <a:solidFill>
                  <a:schemeClr val="tx1"/>
                </a:solidFill>
              </a:rPr>
              <a:t>CC-BY 4.0 </a:t>
            </a:r>
            <a:r>
              <a:rPr lang="en-US" altLang="ja-JP" sz="2400" dirty="0">
                <a:solidFill>
                  <a:schemeClr val="tx1"/>
                </a:solidFill>
              </a:rPr>
              <a:t>creative commons JAPAN</a:t>
            </a:r>
            <a:r>
              <a:rPr lang="en-US" altLang="ja-JP" sz="2400" dirty="0" smtClean="0">
                <a:solidFill>
                  <a:schemeClr val="tx1"/>
                </a:solidFill>
              </a:rPr>
              <a:t> </a:t>
            </a:r>
          </a:p>
          <a:p>
            <a:endParaRPr lang="ja-JP" altLang="en-US" sz="2400" dirty="0">
              <a:solidFill>
                <a:schemeClr val="tx1"/>
              </a:solidFill>
            </a:endParaRPr>
          </a:p>
        </p:txBody>
      </p:sp>
    </p:spTree>
    <p:extLst>
      <p:ext uri="{BB962C8B-B14F-4D97-AF65-F5344CB8AC3E}">
        <p14:creationId xmlns:p14="http://schemas.microsoft.com/office/powerpoint/2010/main" val="622014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523985" y="1141763"/>
            <a:ext cx="11034444" cy="4447378"/>
          </a:xfrm>
        </p:spPr>
        <p:txBody>
          <a:bodyPr>
            <a:noAutofit/>
          </a:bodyPr>
          <a:lstStyle/>
          <a:p>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協議会とは</a:t>
            </a:r>
            <a:r>
              <a:rPr lang="ja-JP" altLang="en-US" sz="2400" dirty="0">
                <a:solidFill>
                  <a:schemeClr val="tx1"/>
                </a:solidFill>
              </a:rPr>
              <a:t>　</a:t>
            </a:r>
            <a:endParaRPr lang="en-US" altLang="ja-JP" sz="2400" dirty="0" smtClean="0">
              <a:solidFill>
                <a:schemeClr val="tx1"/>
              </a:solidFill>
            </a:endParaRPr>
          </a:p>
          <a:p>
            <a:endParaRPr lang="en-US" altLang="ja-JP" sz="2400" dirty="0" smtClean="0">
              <a:solidFill>
                <a:schemeClr val="tx1"/>
              </a:solidFill>
            </a:endParaRPr>
          </a:p>
          <a:p>
            <a:r>
              <a:rPr lang="ja-JP" altLang="en-US" sz="2400" dirty="0" smtClean="0">
                <a:solidFill>
                  <a:schemeClr val="tx1"/>
                </a:solidFill>
              </a:rPr>
              <a:t>　</a:t>
            </a:r>
            <a:r>
              <a:rPr lang="en-US" altLang="ja-JP" sz="2400" dirty="0" smtClean="0">
                <a:solidFill>
                  <a:schemeClr val="tx1"/>
                </a:solidFill>
              </a:rPr>
              <a:t>PTA</a:t>
            </a:r>
            <a:r>
              <a:rPr lang="ja-JP" altLang="en-US" sz="2400" dirty="0" smtClean="0">
                <a:solidFill>
                  <a:schemeClr val="tx1"/>
                </a:solidFill>
              </a:rPr>
              <a:t>は全国組織があり、</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その中の地方ごとの組織の中に近畿ブロックの組織があり、</a:t>
            </a:r>
            <a:endParaRPr lang="en-US" altLang="ja-JP" sz="2400" dirty="0">
              <a:solidFill>
                <a:schemeClr val="tx1"/>
              </a:solidFill>
            </a:endParaRPr>
          </a:p>
          <a:p>
            <a:r>
              <a:rPr lang="ja-JP" altLang="en-US" sz="2400" dirty="0" smtClean="0">
                <a:solidFill>
                  <a:schemeClr val="tx1"/>
                </a:solidFill>
              </a:rPr>
              <a:t>　近畿ブロックの中に大阪府（大阪市を除く）の組織があり、</a:t>
            </a:r>
            <a:endParaRPr lang="en-US" altLang="ja-JP" sz="2400" dirty="0" smtClean="0">
              <a:solidFill>
                <a:schemeClr val="tx1"/>
              </a:solidFill>
            </a:endParaRPr>
          </a:p>
          <a:p>
            <a:r>
              <a:rPr lang="ja-JP" altLang="en-US" sz="2400" dirty="0" smtClean="0">
                <a:solidFill>
                  <a:schemeClr val="tx1"/>
                </a:solidFill>
              </a:rPr>
              <a:t>　大阪府の中に泉北・堺地区の組織があり、</a:t>
            </a:r>
            <a:endParaRPr lang="en-US" altLang="ja-JP" sz="2400" dirty="0" smtClean="0">
              <a:solidFill>
                <a:schemeClr val="tx1"/>
              </a:solidFill>
            </a:endParaRPr>
          </a:p>
          <a:p>
            <a:r>
              <a:rPr lang="ja-JP" altLang="en-US" sz="2400" dirty="0" smtClean="0">
                <a:solidFill>
                  <a:schemeClr val="tx1"/>
                </a:solidFill>
              </a:rPr>
              <a:t>　泉北・堺地区の組織の中に泉大津市</a:t>
            </a:r>
            <a:r>
              <a:rPr lang="en-US" altLang="ja-JP" sz="2400" dirty="0" smtClean="0">
                <a:solidFill>
                  <a:schemeClr val="tx1"/>
                </a:solidFill>
              </a:rPr>
              <a:t>PTA</a:t>
            </a:r>
            <a:r>
              <a:rPr lang="ja-JP" altLang="en-US" sz="2400" dirty="0" smtClean="0">
                <a:solidFill>
                  <a:schemeClr val="tx1"/>
                </a:solidFill>
              </a:rPr>
              <a:t>協議会があります。</a:t>
            </a:r>
            <a:endParaRPr lang="en-US" altLang="ja-JP" sz="2400" dirty="0" smtClean="0">
              <a:solidFill>
                <a:schemeClr val="tx1"/>
              </a:solidFill>
            </a:endParaRPr>
          </a:p>
          <a:p>
            <a:endParaRPr lang="en-US" altLang="ja-JP" sz="2400" dirty="0" smtClean="0">
              <a:solidFill>
                <a:schemeClr val="tx1"/>
              </a:solidFill>
            </a:endParaRPr>
          </a:p>
          <a:p>
            <a:r>
              <a:rPr lang="ja-JP" altLang="en-US" sz="2400" dirty="0" smtClean="0">
                <a:solidFill>
                  <a:schemeClr val="tx1"/>
                </a:solidFill>
              </a:rPr>
              <a:t>なので、毎年会費を集めて送金したり、講習会費用を負担してもらっています。</a:t>
            </a:r>
            <a:endParaRPr lang="en-US" altLang="ja-JP" sz="2400" dirty="0" smtClean="0">
              <a:solidFill>
                <a:schemeClr val="tx1"/>
              </a:solidFill>
            </a:endParaRPr>
          </a:p>
          <a:p>
            <a:r>
              <a:rPr lang="en-US" altLang="ja-JP" sz="2400" dirty="0" smtClean="0">
                <a:solidFill>
                  <a:schemeClr val="tx1"/>
                </a:solidFill>
              </a:rPr>
              <a:t>PTA</a:t>
            </a:r>
            <a:r>
              <a:rPr lang="ja-JP" altLang="en-US" sz="2400" dirty="0" smtClean="0">
                <a:solidFill>
                  <a:schemeClr val="tx1"/>
                </a:solidFill>
              </a:rPr>
              <a:t>保険も大阪府でまとめて加入することで安く入ることができます。</a:t>
            </a:r>
            <a:endParaRPr kumimoji="1" lang="ja-JP" altLang="en-US" sz="3600" dirty="0">
              <a:solidFill>
                <a:schemeClr val="tx1"/>
              </a:solidFill>
            </a:endParaRPr>
          </a:p>
        </p:txBody>
      </p:sp>
      <p:sp>
        <p:nvSpPr>
          <p:cNvPr id="4" name="サブタイトル 2"/>
          <p:cNvSpPr txBox="1">
            <a:spLocks/>
          </p:cNvSpPr>
          <p:nvPr/>
        </p:nvSpPr>
        <p:spPr>
          <a:xfrm>
            <a:off x="523985" y="6371308"/>
            <a:ext cx="11825554" cy="446927"/>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2000" dirty="0" smtClean="0">
                <a:solidFill>
                  <a:schemeClr val="tx1"/>
                </a:solidFill>
              </a:rPr>
              <a:t>参考文献　泉大津市</a:t>
            </a:r>
            <a:r>
              <a:rPr lang="en-US" altLang="ja-JP" sz="2000" dirty="0" smtClean="0">
                <a:solidFill>
                  <a:schemeClr val="tx1"/>
                </a:solidFill>
              </a:rPr>
              <a:t>PTA</a:t>
            </a:r>
            <a:r>
              <a:rPr lang="ja-JP" altLang="en-US" sz="2000" dirty="0" smtClean="0">
                <a:solidFill>
                  <a:schemeClr val="tx1"/>
                </a:solidFill>
              </a:rPr>
              <a:t>協議会　</a:t>
            </a:r>
            <a:r>
              <a:rPr lang="ja-JP" altLang="en-US" sz="2000" dirty="0">
                <a:solidFill>
                  <a:schemeClr val="tx1"/>
                </a:solidFill>
              </a:rPr>
              <a:t>要覧</a:t>
            </a:r>
            <a:r>
              <a:rPr lang="ja-JP" altLang="en-US" sz="2000" dirty="0" smtClean="0">
                <a:solidFill>
                  <a:schemeClr val="tx1"/>
                </a:solidFill>
              </a:rPr>
              <a:t>　</a:t>
            </a:r>
            <a:r>
              <a:rPr lang="en-US" altLang="ja-JP" sz="2000" dirty="0" smtClean="0">
                <a:solidFill>
                  <a:schemeClr val="tx1"/>
                </a:solidFill>
              </a:rPr>
              <a:t>CC-BY 4.0 </a:t>
            </a:r>
            <a:r>
              <a:rPr lang="ja-JP" altLang="en-US" sz="2000" dirty="0" smtClean="0">
                <a:solidFill>
                  <a:schemeClr val="tx1"/>
                </a:solidFill>
              </a:rPr>
              <a:t>泉大津市</a:t>
            </a:r>
            <a:r>
              <a:rPr lang="en-US" altLang="ja-JP" sz="2000" dirty="0" smtClean="0">
                <a:solidFill>
                  <a:schemeClr val="tx1"/>
                </a:solidFill>
              </a:rPr>
              <a:t>PTA</a:t>
            </a:r>
            <a:r>
              <a:rPr lang="ja-JP" altLang="en-US" sz="2000" dirty="0" smtClean="0">
                <a:solidFill>
                  <a:schemeClr val="tx1"/>
                </a:solidFill>
              </a:rPr>
              <a:t>協議会　</a:t>
            </a:r>
            <a:r>
              <a:rPr lang="en-US" altLang="ja-JP" sz="2000" dirty="0" smtClean="0">
                <a:solidFill>
                  <a:schemeClr val="tx1"/>
                </a:solidFill>
              </a:rPr>
              <a:t>2018</a:t>
            </a:r>
            <a:r>
              <a:rPr lang="ja-JP" altLang="en-US" sz="2000" dirty="0" smtClean="0">
                <a:solidFill>
                  <a:schemeClr val="tx1"/>
                </a:solidFill>
              </a:rPr>
              <a:t>年度会長　楠本和夫</a:t>
            </a:r>
            <a:endParaRPr lang="ja-JP" altLang="en-US" sz="2000" dirty="0">
              <a:solidFill>
                <a:schemeClr val="tx1"/>
              </a:solidFill>
            </a:endParaRPr>
          </a:p>
        </p:txBody>
      </p:sp>
    </p:spTree>
    <p:extLst>
      <p:ext uri="{BB962C8B-B14F-4D97-AF65-F5344CB8AC3E}">
        <p14:creationId xmlns:p14="http://schemas.microsoft.com/office/powerpoint/2010/main" val="101772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523985" y="1043492"/>
            <a:ext cx="11034444" cy="5229545"/>
          </a:xfrm>
        </p:spPr>
        <p:txBody>
          <a:bodyPr>
            <a:noAutofit/>
          </a:bodyPr>
          <a:lstStyle/>
          <a:p>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協議会とは</a:t>
            </a:r>
            <a:r>
              <a:rPr lang="ja-JP" altLang="en-US" sz="2400" dirty="0">
                <a:solidFill>
                  <a:schemeClr val="tx1"/>
                </a:solidFill>
              </a:rPr>
              <a:t>　</a:t>
            </a:r>
            <a:endParaRPr lang="en-US" altLang="ja-JP" sz="2400" dirty="0" smtClean="0">
              <a:solidFill>
                <a:schemeClr val="tx1"/>
              </a:solidFill>
            </a:endParaRPr>
          </a:p>
          <a:p>
            <a:endParaRPr lang="en-US" altLang="ja-JP" sz="2400" dirty="0" smtClean="0">
              <a:solidFill>
                <a:schemeClr val="tx1"/>
              </a:solidFill>
            </a:endParaRPr>
          </a:p>
          <a:p>
            <a:r>
              <a:rPr lang="ja-JP" altLang="en-US" sz="2400" dirty="0" smtClean="0">
                <a:solidFill>
                  <a:schemeClr val="tx1"/>
                </a:solidFill>
              </a:rPr>
              <a:t>　泉大津市内の幼稚園、小学校、中学校の</a:t>
            </a:r>
            <a:r>
              <a:rPr lang="en-US" altLang="ja-JP" sz="2400" dirty="0" smtClean="0">
                <a:solidFill>
                  <a:schemeClr val="tx1"/>
                </a:solidFill>
              </a:rPr>
              <a:t>PTA</a:t>
            </a:r>
            <a:r>
              <a:rPr lang="ja-JP" altLang="en-US" sz="2400" dirty="0" smtClean="0">
                <a:solidFill>
                  <a:schemeClr val="tx1"/>
                </a:solidFill>
              </a:rPr>
              <a:t>が参加しています。</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市</a:t>
            </a:r>
            <a:r>
              <a:rPr lang="en-US" altLang="ja-JP" sz="2400" dirty="0" smtClean="0">
                <a:solidFill>
                  <a:schemeClr val="tx1"/>
                </a:solidFill>
              </a:rPr>
              <a:t>PTA</a:t>
            </a:r>
            <a:r>
              <a:rPr lang="ja-JP" altLang="en-US" sz="2400" dirty="0" smtClean="0">
                <a:solidFill>
                  <a:schemeClr val="tx1"/>
                </a:solidFill>
              </a:rPr>
              <a:t>協議会として毎年研修会を開催。</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a:t>
            </a:r>
            <a:r>
              <a:rPr lang="en-US" altLang="ja-JP" sz="2400" dirty="0" smtClean="0">
                <a:solidFill>
                  <a:schemeClr val="tx1"/>
                </a:solidFill>
              </a:rPr>
              <a:t>2018</a:t>
            </a:r>
            <a:r>
              <a:rPr lang="ja-JP" altLang="en-US" sz="2400" dirty="0" smtClean="0">
                <a:solidFill>
                  <a:schemeClr val="tx1"/>
                </a:solidFill>
              </a:rPr>
              <a:t>年度は全国的にも著名な大塚玲子さんをお招きしました。）</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泉北や大阪府の</a:t>
            </a:r>
            <a:r>
              <a:rPr lang="en-US" altLang="ja-JP" sz="2400" dirty="0" smtClean="0">
                <a:solidFill>
                  <a:schemeClr val="tx1"/>
                </a:solidFill>
              </a:rPr>
              <a:t>PTA</a:t>
            </a:r>
            <a:r>
              <a:rPr lang="ja-JP" altLang="en-US" sz="2400" dirty="0" smtClean="0">
                <a:solidFill>
                  <a:schemeClr val="tx1"/>
                </a:solidFill>
              </a:rPr>
              <a:t>協議会に出席し研修会の参加。</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セーフコミュニティのあて職や</a:t>
            </a:r>
            <a:endParaRPr lang="en-US" altLang="ja-JP" sz="2400" dirty="0" smtClean="0">
              <a:solidFill>
                <a:schemeClr val="tx1"/>
              </a:solidFill>
            </a:endParaRPr>
          </a:p>
          <a:p>
            <a:r>
              <a:rPr lang="ja-JP" altLang="en-US" sz="2400" dirty="0">
                <a:solidFill>
                  <a:schemeClr val="tx1"/>
                </a:solidFill>
              </a:rPr>
              <a:t>　</a:t>
            </a:r>
            <a:r>
              <a:rPr lang="en-US" altLang="ja-JP" sz="2400" dirty="0" smtClean="0">
                <a:solidFill>
                  <a:schemeClr val="tx1"/>
                </a:solidFill>
              </a:rPr>
              <a:t>KIX</a:t>
            </a:r>
            <a:r>
              <a:rPr lang="ja-JP" altLang="en-US" sz="2400" dirty="0" smtClean="0">
                <a:solidFill>
                  <a:schemeClr val="tx1"/>
                </a:solidFill>
              </a:rPr>
              <a:t>泉州国際マラソンの沿道整理ボランティアに毎年５名参加等。</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また、ワークショップや市の行事等への参加依頼等や</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保護者としての意見を市役所に求められることも。</a:t>
            </a:r>
            <a:endParaRPr lang="en-US" altLang="ja-JP" sz="2400" dirty="0" smtClean="0">
              <a:solidFill>
                <a:schemeClr val="tx1"/>
              </a:solidFill>
            </a:endParaRPr>
          </a:p>
        </p:txBody>
      </p:sp>
      <p:sp>
        <p:nvSpPr>
          <p:cNvPr id="4" name="サブタイトル 2"/>
          <p:cNvSpPr txBox="1">
            <a:spLocks/>
          </p:cNvSpPr>
          <p:nvPr/>
        </p:nvSpPr>
        <p:spPr>
          <a:xfrm>
            <a:off x="366446" y="6371307"/>
            <a:ext cx="11825554" cy="446927"/>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2000" dirty="0" smtClean="0">
                <a:solidFill>
                  <a:schemeClr val="tx1"/>
                </a:solidFill>
              </a:rPr>
              <a:t>参考文献　泉大津市</a:t>
            </a:r>
            <a:r>
              <a:rPr lang="en-US" altLang="ja-JP" sz="2000" dirty="0" smtClean="0">
                <a:solidFill>
                  <a:schemeClr val="tx1"/>
                </a:solidFill>
              </a:rPr>
              <a:t>PTA</a:t>
            </a:r>
            <a:r>
              <a:rPr lang="ja-JP" altLang="en-US" sz="2000" dirty="0" smtClean="0">
                <a:solidFill>
                  <a:schemeClr val="tx1"/>
                </a:solidFill>
              </a:rPr>
              <a:t>協議会　</a:t>
            </a:r>
            <a:r>
              <a:rPr lang="ja-JP" altLang="en-US" sz="2000" dirty="0">
                <a:solidFill>
                  <a:schemeClr val="tx1"/>
                </a:solidFill>
              </a:rPr>
              <a:t>要覧</a:t>
            </a:r>
            <a:r>
              <a:rPr lang="ja-JP" altLang="en-US" sz="2000" dirty="0" smtClean="0">
                <a:solidFill>
                  <a:schemeClr val="tx1"/>
                </a:solidFill>
              </a:rPr>
              <a:t>　</a:t>
            </a:r>
            <a:r>
              <a:rPr lang="en-US" altLang="ja-JP" sz="2000" dirty="0" smtClean="0">
                <a:solidFill>
                  <a:schemeClr val="tx1"/>
                </a:solidFill>
              </a:rPr>
              <a:t>CC-BY 4.0 </a:t>
            </a:r>
            <a:r>
              <a:rPr lang="ja-JP" altLang="en-US" sz="2000" dirty="0" smtClean="0">
                <a:solidFill>
                  <a:schemeClr val="tx1"/>
                </a:solidFill>
              </a:rPr>
              <a:t>泉大津市</a:t>
            </a:r>
            <a:r>
              <a:rPr lang="en-US" altLang="ja-JP" sz="2000" dirty="0" smtClean="0">
                <a:solidFill>
                  <a:schemeClr val="tx1"/>
                </a:solidFill>
              </a:rPr>
              <a:t>PTA</a:t>
            </a:r>
            <a:r>
              <a:rPr lang="ja-JP" altLang="en-US" sz="2000" dirty="0" smtClean="0">
                <a:solidFill>
                  <a:schemeClr val="tx1"/>
                </a:solidFill>
              </a:rPr>
              <a:t>協議会　</a:t>
            </a:r>
            <a:r>
              <a:rPr lang="en-US" altLang="ja-JP" sz="2000" dirty="0" smtClean="0">
                <a:solidFill>
                  <a:schemeClr val="tx1"/>
                </a:solidFill>
              </a:rPr>
              <a:t>2018</a:t>
            </a:r>
            <a:r>
              <a:rPr lang="ja-JP" altLang="en-US" sz="2000" dirty="0" smtClean="0">
                <a:solidFill>
                  <a:schemeClr val="tx1"/>
                </a:solidFill>
              </a:rPr>
              <a:t>年度会長　楠本和夫　</a:t>
            </a:r>
            <a:endParaRPr lang="ja-JP" altLang="en-US" sz="2000" dirty="0">
              <a:solidFill>
                <a:schemeClr val="tx1"/>
              </a:solidFill>
            </a:endParaRPr>
          </a:p>
        </p:txBody>
      </p:sp>
    </p:spTree>
    <p:extLst>
      <p:ext uri="{BB962C8B-B14F-4D97-AF65-F5344CB8AC3E}">
        <p14:creationId xmlns:p14="http://schemas.microsoft.com/office/powerpoint/2010/main" val="235481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417084" y="1043492"/>
            <a:ext cx="11418745" cy="5229545"/>
          </a:xfrm>
        </p:spPr>
        <p:txBody>
          <a:bodyPr>
            <a:noAutofit/>
          </a:bodyPr>
          <a:lstStyle/>
          <a:p>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協議会とは</a:t>
            </a:r>
            <a:r>
              <a:rPr lang="ja-JP" altLang="en-US" sz="2400" dirty="0">
                <a:solidFill>
                  <a:schemeClr val="tx1"/>
                </a:solidFill>
              </a:rPr>
              <a:t>　</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色々なあて職がありますが、必ず参加が必要と言われているのは</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セーフコミュニティ評議会</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セーフコミュニティ交通安全対策会議</a:t>
            </a:r>
            <a:endParaRPr lang="en-US" altLang="ja-JP" sz="2400" dirty="0">
              <a:solidFill>
                <a:schemeClr val="tx1"/>
              </a:solidFill>
            </a:endParaRPr>
          </a:p>
          <a:p>
            <a:r>
              <a:rPr lang="ja-JP" altLang="en-US" sz="2400" dirty="0" smtClean="0">
                <a:solidFill>
                  <a:schemeClr val="tx1"/>
                </a:solidFill>
              </a:rPr>
              <a:t>　</a:t>
            </a:r>
            <a:r>
              <a:rPr lang="en-US" altLang="ja-JP" sz="2400" dirty="0" smtClean="0">
                <a:solidFill>
                  <a:schemeClr val="tx1"/>
                </a:solidFill>
              </a:rPr>
              <a:t>KIX</a:t>
            </a:r>
            <a:r>
              <a:rPr lang="ja-JP" altLang="en-US" sz="2400" dirty="0">
                <a:solidFill>
                  <a:schemeClr val="tx1"/>
                </a:solidFill>
              </a:rPr>
              <a:t>泉州国際マラソンの沿道整理ボランティアに毎年５名</a:t>
            </a:r>
            <a:r>
              <a:rPr lang="ja-JP" altLang="en-US" sz="2400" dirty="0" smtClean="0">
                <a:solidFill>
                  <a:schemeClr val="tx1"/>
                </a:solidFill>
              </a:rPr>
              <a:t>参加</a:t>
            </a:r>
            <a:endParaRPr lang="en-US" altLang="ja-JP" sz="2400" dirty="0" smtClean="0">
              <a:solidFill>
                <a:schemeClr val="tx1"/>
              </a:solidFill>
            </a:endParaRPr>
          </a:p>
          <a:p>
            <a:r>
              <a:rPr lang="ja-JP" altLang="en-US" sz="2400" dirty="0" smtClean="0">
                <a:solidFill>
                  <a:schemeClr val="tx1"/>
                </a:solidFill>
              </a:rPr>
              <a:t>　以上３つです。</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セーフコミュニティ評議会は、委員の過半数が出席しないと会議は無効となります。交通安全対策は、歩行中の事故では全年齢のうち小学１年生が一番死亡事故にあう確率が高いことを考えると、会議の場に参加させて頂いていることに感謝です。マラソンは市内の多くの団体の協力のもと運営されています。</a:t>
            </a:r>
            <a:endParaRPr lang="en-US" altLang="ja-JP" sz="2400" dirty="0">
              <a:solidFill>
                <a:schemeClr val="tx1"/>
              </a:solidFill>
            </a:endParaRPr>
          </a:p>
          <a:p>
            <a:endParaRPr lang="en-US" altLang="ja-JP" sz="2400" dirty="0" smtClean="0">
              <a:solidFill>
                <a:schemeClr val="tx1"/>
              </a:solidFill>
            </a:endParaRPr>
          </a:p>
        </p:txBody>
      </p:sp>
      <p:sp>
        <p:nvSpPr>
          <p:cNvPr id="4" name="サブタイトル 2"/>
          <p:cNvSpPr txBox="1">
            <a:spLocks/>
          </p:cNvSpPr>
          <p:nvPr/>
        </p:nvSpPr>
        <p:spPr>
          <a:xfrm>
            <a:off x="417084" y="5766369"/>
            <a:ext cx="11825554" cy="1013335"/>
          </a:xfrm>
          <a:prstGeom prst="rect">
            <a:avLst/>
          </a:prstGeom>
        </p:spPr>
        <p:txBody>
          <a:bodyPr vert="horz" lIns="91440" tIns="45720" rIns="91440" bIns="45720" rtlCol="0" anchor="t">
            <a:normAutofit fontScale="700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2000" dirty="0" smtClean="0">
                <a:solidFill>
                  <a:schemeClr val="tx1"/>
                </a:solidFill>
              </a:rPr>
              <a:t>参考文献</a:t>
            </a:r>
            <a:endParaRPr lang="en-US" altLang="ja-JP" sz="2000" dirty="0" smtClean="0">
              <a:solidFill>
                <a:schemeClr val="tx1"/>
              </a:solidFill>
            </a:endParaRPr>
          </a:p>
          <a:p>
            <a:r>
              <a:rPr lang="ja-JP" altLang="en-US" sz="2000" dirty="0" smtClean="0">
                <a:solidFill>
                  <a:schemeClr val="tx1"/>
                </a:solidFill>
              </a:rPr>
              <a:t>警 </a:t>
            </a:r>
            <a:r>
              <a:rPr lang="ja-JP" altLang="en-US" sz="2000" dirty="0">
                <a:solidFill>
                  <a:schemeClr val="tx1"/>
                </a:solidFill>
              </a:rPr>
              <a:t>察 庁 交 通 局　</a:t>
            </a:r>
            <a:r>
              <a:rPr lang="en-US" altLang="ja-JP" sz="2000" dirty="0" smtClean="0">
                <a:solidFill>
                  <a:schemeClr val="tx1"/>
                </a:solidFill>
              </a:rPr>
              <a:t>『</a:t>
            </a:r>
            <a:r>
              <a:rPr lang="ja-JP" altLang="en-US" sz="2000" dirty="0" smtClean="0">
                <a:solidFill>
                  <a:schemeClr val="tx1"/>
                </a:solidFill>
              </a:rPr>
              <a:t>児童</a:t>
            </a:r>
            <a:r>
              <a:rPr lang="ja-JP" altLang="en-US" sz="2000" dirty="0">
                <a:solidFill>
                  <a:schemeClr val="tx1"/>
                </a:solidFill>
              </a:rPr>
              <a:t>・生徒の交通</a:t>
            </a:r>
            <a:r>
              <a:rPr lang="ja-JP" altLang="en-US" sz="2000" dirty="0" smtClean="0">
                <a:solidFill>
                  <a:schemeClr val="tx1"/>
                </a:solidFill>
              </a:rPr>
              <a:t>事故（平成</a:t>
            </a:r>
            <a:r>
              <a:rPr lang="en-US" altLang="ja-JP" sz="2000" dirty="0" smtClean="0">
                <a:solidFill>
                  <a:schemeClr val="tx1"/>
                </a:solidFill>
              </a:rPr>
              <a:t>30</a:t>
            </a:r>
            <a:r>
              <a:rPr lang="ja-JP" altLang="en-US" sz="2000" dirty="0" smtClean="0">
                <a:solidFill>
                  <a:schemeClr val="tx1"/>
                </a:solidFill>
              </a:rPr>
              <a:t>年</a:t>
            </a:r>
            <a:r>
              <a:rPr lang="en-US" altLang="ja-JP" sz="2000" dirty="0" smtClean="0">
                <a:solidFill>
                  <a:schemeClr val="tx1"/>
                </a:solidFill>
              </a:rPr>
              <a:t>3</a:t>
            </a:r>
            <a:r>
              <a:rPr lang="ja-JP" altLang="en-US" sz="2000" dirty="0" smtClean="0">
                <a:solidFill>
                  <a:schemeClr val="tx1"/>
                </a:solidFill>
              </a:rPr>
              <a:t>月</a:t>
            </a:r>
            <a:r>
              <a:rPr lang="en-US" altLang="ja-JP" sz="2000" dirty="0" smtClean="0">
                <a:solidFill>
                  <a:schemeClr val="tx1"/>
                </a:solidFill>
              </a:rPr>
              <a:t>22</a:t>
            </a:r>
            <a:r>
              <a:rPr lang="ja-JP" altLang="en-US" sz="2000" dirty="0" smtClean="0">
                <a:solidFill>
                  <a:schemeClr val="tx1"/>
                </a:solidFill>
              </a:rPr>
              <a:t>日）</a:t>
            </a:r>
            <a:r>
              <a:rPr lang="en-US" altLang="ja-JP" sz="2000" dirty="0" smtClean="0">
                <a:solidFill>
                  <a:schemeClr val="tx1"/>
                </a:solidFill>
              </a:rPr>
              <a:t>』</a:t>
            </a:r>
            <a:r>
              <a:rPr lang="ja-JP" altLang="en-US" sz="2000" dirty="0" smtClean="0">
                <a:solidFill>
                  <a:schemeClr val="tx1"/>
                </a:solidFill>
              </a:rPr>
              <a:t>　</a:t>
            </a:r>
            <a:r>
              <a:rPr lang="en-US" altLang="ja-JP" sz="2000" dirty="0">
                <a:solidFill>
                  <a:schemeClr val="tx1"/>
                </a:solidFill>
              </a:rPr>
              <a:t>https://</a:t>
            </a:r>
            <a:r>
              <a:rPr lang="en-US" altLang="ja-JP" sz="2000" dirty="0" smtClean="0">
                <a:solidFill>
                  <a:schemeClr val="tx1"/>
                </a:solidFill>
              </a:rPr>
              <a:t>www.npa.go.jp/bureau/traffic/anzen/anzenundou/jidou-seitojiko.pdf (2019</a:t>
            </a:r>
            <a:r>
              <a:rPr lang="ja-JP" altLang="en-US" sz="2000" dirty="0" smtClean="0">
                <a:solidFill>
                  <a:schemeClr val="tx1"/>
                </a:solidFill>
              </a:rPr>
              <a:t>年</a:t>
            </a:r>
            <a:r>
              <a:rPr lang="en-US" altLang="ja-JP" sz="2000" dirty="0" smtClean="0">
                <a:solidFill>
                  <a:schemeClr val="tx1"/>
                </a:solidFill>
              </a:rPr>
              <a:t>5</a:t>
            </a:r>
            <a:r>
              <a:rPr lang="ja-JP" altLang="en-US" sz="2000" dirty="0" smtClean="0">
                <a:solidFill>
                  <a:schemeClr val="tx1"/>
                </a:solidFill>
              </a:rPr>
              <a:t>月</a:t>
            </a:r>
            <a:r>
              <a:rPr lang="en-US" altLang="ja-JP" sz="2000" dirty="0" smtClean="0">
                <a:solidFill>
                  <a:schemeClr val="tx1"/>
                </a:solidFill>
              </a:rPr>
              <a:t>6</a:t>
            </a:r>
            <a:r>
              <a:rPr lang="ja-JP" altLang="en-US" sz="2000" dirty="0" smtClean="0">
                <a:solidFill>
                  <a:schemeClr val="tx1"/>
                </a:solidFill>
              </a:rPr>
              <a:t>日時点）</a:t>
            </a:r>
            <a:r>
              <a:rPr lang="ja-JP" altLang="en-US" sz="2000" dirty="0">
                <a:solidFill>
                  <a:schemeClr val="tx1"/>
                </a:solidFill>
              </a:rPr>
              <a:t>　</a:t>
            </a:r>
            <a:endParaRPr lang="en-US" altLang="ja-JP" sz="2000" dirty="0" smtClean="0">
              <a:solidFill>
                <a:schemeClr val="tx1"/>
              </a:solidFill>
            </a:endParaRPr>
          </a:p>
          <a:p>
            <a:r>
              <a:rPr lang="ja-JP" altLang="en-US" sz="2000" dirty="0" smtClean="0">
                <a:solidFill>
                  <a:schemeClr val="tx1"/>
                </a:solidFill>
              </a:rPr>
              <a:t>泉大津市</a:t>
            </a:r>
            <a:r>
              <a:rPr lang="en-US" altLang="ja-JP" sz="2000" dirty="0" smtClean="0">
                <a:solidFill>
                  <a:schemeClr val="tx1"/>
                </a:solidFill>
              </a:rPr>
              <a:t>PTA</a:t>
            </a:r>
            <a:r>
              <a:rPr lang="ja-JP" altLang="en-US" sz="2000" dirty="0" smtClean="0">
                <a:solidFill>
                  <a:schemeClr val="tx1"/>
                </a:solidFill>
              </a:rPr>
              <a:t>協議会　</a:t>
            </a:r>
            <a:r>
              <a:rPr lang="ja-JP" altLang="en-US" sz="2000" dirty="0">
                <a:solidFill>
                  <a:schemeClr val="tx1"/>
                </a:solidFill>
              </a:rPr>
              <a:t>要覧</a:t>
            </a:r>
            <a:r>
              <a:rPr lang="ja-JP" altLang="en-US" sz="2000" dirty="0" smtClean="0">
                <a:solidFill>
                  <a:schemeClr val="bg1"/>
                </a:solidFill>
              </a:rPr>
              <a:t>　</a:t>
            </a:r>
            <a:r>
              <a:rPr lang="en-US" altLang="ja-JP" sz="2000" dirty="0" smtClean="0">
                <a:solidFill>
                  <a:schemeClr val="tx1"/>
                </a:solidFill>
              </a:rPr>
              <a:t>CC-BY 4.0 </a:t>
            </a:r>
            <a:r>
              <a:rPr lang="ja-JP" altLang="en-US" sz="2000" dirty="0" smtClean="0">
                <a:solidFill>
                  <a:schemeClr val="tx1"/>
                </a:solidFill>
              </a:rPr>
              <a:t>泉大津市</a:t>
            </a:r>
            <a:r>
              <a:rPr lang="en-US" altLang="ja-JP" sz="2000" dirty="0" smtClean="0">
                <a:solidFill>
                  <a:schemeClr val="tx1"/>
                </a:solidFill>
              </a:rPr>
              <a:t>PTA</a:t>
            </a:r>
            <a:r>
              <a:rPr lang="ja-JP" altLang="en-US" sz="2000" dirty="0" smtClean="0">
                <a:solidFill>
                  <a:schemeClr val="tx1"/>
                </a:solidFill>
              </a:rPr>
              <a:t>協議会　</a:t>
            </a:r>
            <a:r>
              <a:rPr lang="en-US" altLang="ja-JP" sz="2000" dirty="0" smtClean="0">
                <a:solidFill>
                  <a:schemeClr val="tx1"/>
                </a:solidFill>
              </a:rPr>
              <a:t>2018</a:t>
            </a:r>
            <a:r>
              <a:rPr lang="ja-JP" altLang="en-US" sz="2000" dirty="0" smtClean="0">
                <a:solidFill>
                  <a:schemeClr val="tx1"/>
                </a:solidFill>
              </a:rPr>
              <a:t>年度会長　楠本和夫　</a:t>
            </a:r>
            <a:endParaRPr lang="ja-JP" altLang="en-US" sz="2000" dirty="0">
              <a:solidFill>
                <a:schemeClr val="tx1"/>
              </a:solidFill>
            </a:endParaRPr>
          </a:p>
        </p:txBody>
      </p:sp>
    </p:spTree>
    <p:extLst>
      <p:ext uri="{BB962C8B-B14F-4D97-AF65-F5344CB8AC3E}">
        <p14:creationId xmlns:p14="http://schemas.microsoft.com/office/powerpoint/2010/main" val="301500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7084" y="151544"/>
            <a:ext cx="10792022" cy="793678"/>
          </a:xfrm>
        </p:spPr>
        <p:txBody>
          <a:bodyPr>
            <a:normAutofit/>
          </a:bodyPr>
          <a:lstStyle/>
          <a:p>
            <a:r>
              <a:rPr lang="en-US" altLang="ja-JP" sz="3600" dirty="0" smtClean="0"/>
              <a:t>2018</a:t>
            </a:r>
            <a:r>
              <a:rPr lang="ja-JP" altLang="en-US" sz="3600" dirty="0" smtClean="0"/>
              <a:t>年度泉大津市</a:t>
            </a:r>
            <a:r>
              <a:rPr lang="en-US" altLang="ja-JP" sz="3600" dirty="0" smtClean="0"/>
              <a:t>PTA</a:t>
            </a:r>
            <a:r>
              <a:rPr lang="ja-JP" altLang="en-US" sz="3600" dirty="0" smtClean="0"/>
              <a:t>協議会　活動と研修会の報告</a:t>
            </a:r>
            <a:endParaRPr kumimoji="1" lang="ja-JP" altLang="en-US" sz="3600" dirty="0"/>
          </a:p>
        </p:txBody>
      </p:sp>
      <p:sp>
        <p:nvSpPr>
          <p:cNvPr id="3" name="サブタイトル 2"/>
          <p:cNvSpPr>
            <a:spLocks noGrp="1"/>
          </p:cNvSpPr>
          <p:nvPr>
            <p:ph type="subTitle" idx="1"/>
          </p:nvPr>
        </p:nvSpPr>
        <p:spPr>
          <a:xfrm>
            <a:off x="417084" y="1043492"/>
            <a:ext cx="11418745" cy="5229545"/>
          </a:xfrm>
        </p:spPr>
        <p:txBody>
          <a:bodyPr>
            <a:noAutofit/>
          </a:bodyPr>
          <a:lstStyle/>
          <a:p>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協議会とは</a:t>
            </a:r>
            <a:r>
              <a:rPr lang="ja-JP" altLang="en-US" sz="2400" dirty="0">
                <a:solidFill>
                  <a:schemeClr val="tx1"/>
                </a:solidFill>
              </a:rPr>
              <a:t>　</a:t>
            </a:r>
            <a:endParaRPr lang="en-US" altLang="ja-JP" sz="2400" dirty="0" smtClean="0">
              <a:solidFill>
                <a:schemeClr val="tx1"/>
              </a:solidFill>
            </a:endParaRPr>
          </a:p>
          <a:p>
            <a:r>
              <a:rPr lang="ja-JP" altLang="en-US" sz="2400" dirty="0">
                <a:solidFill>
                  <a:schemeClr val="tx1"/>
                </a:solidFill>
              </a:rPr>
              <a:t>　</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泉大津市</a:t>
            </a:r>
            <a:r>
              <a:rPr lang="en-US" altLang="ja-JP" sz="2400" dirty="0" smtClean="0">
                <a:solidFill>
                  <a:schemeClr val="tx1"/>
                </a:solidFill>
              </a:rPr>
              <a:t>PTA</a:t>
            </a:r>
            <a:r>
              <a:rPr lang="ja-JP" altLang="en-US" sz="2400" dirty="0" smtClean="0">
                <a:solidFill>
                  <a:schemeClr val="tx1"/>
                </a:solidFill>
              </a:rPr>
              <a:t>協議会の会長等は、ローテーションで</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各中学校区で持ち回りしています。</a:t>
            </a:r>
            <a:endParaRPr lang="en-US" altLang="ja-JP" sz="2400" dirty="0" smtClean="0">
              <a:solidFill>
                <a:schemeClr val="tx1"/>
              </a:solidFill>
            </a:endParaRPr>
          </a:p>
          <a:p>
            <a:endParaRPr lang="en-US" altLang="ja-JP" sz="2400" dirty="0">
              <a:solidFill>
                <a:schemeClr val="tx1"/>
              </a:solidFill>
            </a:endParaRPr>
          </a:p>
          <a:p>
            <a:r>
              <a:rPr lang="ja-JP" altLang="en-US" sz="2400" dirty="0" smtClean="0">
                <a:solidFill>
                  <a:schemeClr val="tx1"/>
                </a:solidFill>
              </a:rPr>
              <a:t>　大阪府や泉北・堺地区の</a:t>
            </a:r>
            <a:r>
              <a:rPr lang="en-US" altLang="ja-JP" sz="2400" dirty="0" smtClean="0">
                <a:solidFill>
                  <a:schemeClr val="tx1"/>
                </a:solidFill>
              </a:rPr>
              <a:t>PTA</a:t>
            </a:r>
            <a:r>
              <a:rPr lang="ja-JP" altLang="en-US" sz="2400" dirty="0" smtClean="0">
                <a:solidFill>
                  <a:schemeClr val="tx1"/>
                </a:solidFill>
              </a:rPr>
              <a:t>協議会のあて職も</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持ち回りで行っています。</a:t>
            </a:r>
            <a:endParaRPr lang="en-US" altLang="ja-JP" sz="2400" dirty="0" smtClean="0">
              <a:solidFill>
                <a:schemeClr val="tx1"/>
              </a:solidFill>
            </a:endParaRPr>
          </a:p>
          <a:p>
            <a:endParaRPr lang="en-US" altLang="ja-JP" sz="2400" dirty="0">
              <a:solidFill>
                <a:schemeClr val="tx1"/>
              </a:solidFill>
            </a:endParaRPr>
          </a:p>
          <a:p>
            <a:r>
              <a:rPr lang="ja-JP" altLang="en-US" sz="2400" dirty="0" smtClean="0">
                <a:solidFill>
                  <a:schemeClr val="tx1"/>
                </a:solidFill>
              </a:rPr>
              <a:t>　くわしくは要綱をご覧下さい。もちろん会則や要綱を変えても</a:t>
            </a:r>
            <a:r>
              <a:rPr lang="en-US" altLang="ja-JP" sz="2400" dirty="0" smtClean="0">
                <a:solidFill>
                  <a:schemeClr val="tx1"/>
                </a:solidFill>
              </a:rPr>
              <a:t>OK</a:t>
            </a:r>
            <a:r>
              <a:rPr lang="ja-JP" altLang="en-US" sz="2400" dirty="0" smtClean="0">
                <a:solidFill>
                  <a:schemeClr val="tx1"/>
                </a:solidFill>
              </a:rPr>
              <a:t>です。</a:t>
            </a:r>
            <a:endParaRPr lang="en-US" altLang="ja-JP" sz="2400" dirty="0" smtClean="0">
              <a:solidFill>
                <a:schemeClr val="tx1"/>
              </a:solidFill>
            </a:endParaRPr>
          </a:p>
        </p:txBody>
      </p:sp>
      <p:sp>
        <p:nvSpPr>
          <p:cNvPr id="4" name="サブタイトル 2"/>
          <p:cNvSpPr txBox="1">
            <a:spLocks/>
          </p:cNvSpPr>
          <p:nvPr/>
        </p:nvSpPr>
        <p:spPr>
          <a:xfrm>
            <a:off x="417084" y="5766369"/>
            <a:ext cx="11825554" cy="101333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kumimoji="1"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kumimoji="1" sz="1400" kern="1200" cap="none">
                <a:solidFill>
                  <a:schemeClr val="tx1">
                    <a:tint val="75000"/>
                  </a:schemeClr>
                </a:solidFill>
                <a:effectLst/>
                <a:latin typeface="+mn-lt"/>
                <a:ea typeface="+mn-ea"/>
                <a:cs typeface="+mn-cs"/>
              </a:defRPr>
            </a:lvl9pPr>
          </a:lstStyle>
          <a:p>
            <a:r>
              <a:rPr lang="ja-JP" altLang="en-US" sz="2000" dirty="0" smtClean="0">
                <a:solidFill>
                  <a:schemeClr val="tx1"/>
                </a:solidFill>
              </a:rPr>
              <a:t>参考文献　　泉大津市</a:t>
            </a:r>
            <a:r>
              <a:rPr lang="en-US" altLang="ja-JP" sz="2000" dirty="0" smtClean="0">
                <a:solidFill>
                  <a:schemeClr val="tx1"/>
                </a:solidFill>
              </a:rPr>
              <a:t>PTA</a:t>
            </a:r>
            <a:r>
              <a:rPr lang="ja-JP" altLang="en-US" sz="2000" dirty="0" smtClean="0">
                <a:solidFill>
                  <a:schemeClr val="tx1"/>
                </a:solidFill>
              </a:rPr>
              <a:t>協議会　</a:t>
            </a:r>
            <a:r>
              <a:rPr lang="ja-JP" altLang="en-US" sz="2000" dirty="0">
                <a:solidFill>
                  <a:schemeClr val="tx1"/>
                </a:solidFill>
              </a:rPr>
              <a:t>要覧</a:t>
            </a:r>
            <a:r>
              <a:rPr lang="ja-JP" altLang="en-US" sz="2000" dirty="0" smtClean="0">
                <a:solidFill>
                  <a:schemeClr val="tx1"/>
                </a:solidFill>
              </a:rPr>
              <a:t>　</a:t>
            </a:r>
            <a:endParaRPr lang="en-US" altLang="ja-JP" sz="2000" dirty="0" smtClean="0">
              <a:solidFill>
                <a:schemeClr val="tx1"/>
              </a:solidFill>
            </a:endParaRPr>
          </a:p>
          <a:p>
            <a:r>
              <a:rPr lang="en-US" altLang="ja-JP" sz="2000" dirty="0" smtClean="0">
                <a:solidFill>
                  <a:schemeClr val="tx1"/>
                </a:solidFill>
              </a:rPr>
              <a:t>CC-BY 4.0 </a:t>
            </a:r>
            <a:r>
              <a:rPr lang="ja-JP" altLang="en-US" sz="2000" dirty="0" smtClean="0">
                <a:solidFill>
                  <a:schemeClr val="tx1"/>
                </a:solidFill>
              </a:rPr>
              <a:t>泉大津市</a:t>
            </a:r>
            <a:r>
              <a:rPr lang="en-US" altLang="ja-JP" sz="2000" dirty="0" smtClean="0">
                <a:solidFill>
                  <a:schemeClr val="tx1"/>
                </a:solidFill>
              </a:rPr>
              <a:t>PTA</a:t>
            </a:r>
            <a:r>
              <a:rPr lang="ja-JP" altLang="en-US" sz="2000" dirty="0" smtClean="0">
                <a:solidFill>
                  <a:schemeClr val="tx1"/>
                </a:solidFill>
              </a:rPr>
              <a:t>協議会　</a:t>
            </a:r>
            <a:r>
              <a:rPr lang="en-US" altLang="ja-JP" sz="2000" dirty="0" smtClean="0">
                <a:solidFill>
                  <a:schemeClr val="tx1"/>
                </a:solidFill>
              </a:rPr>
              <a:t>2018</a:t>
            </a:r>
            <a:r>
              <a:rPr lang="ja-JP" altLang="en-US" sz="2000" dirty="0" smtClean="0">
                <a:solidFill>
                  <a:schemeClr val="tx1"/>
                </a:solidFill>
              </a:rPr>
              <a:t>年度会長　楠本和夫　</a:t>
            </a:r>
            <a:endParaRPr lang="ja-JP" altLang="en-US" sz="2000" dirty="0">
              <a:solidFill>
                <a:schemeClr val="tx1"/>
              </a:solidFill>
            </a:endParaRPr>
          </a:p>
        </p:txBody>
      </p:sp>
    </p:spTree>
    <p:extLst>
      <p:ext uri="{BB962C8B-B14F-4D97-AF65-F5344CB8AC3E}">
        <p14:creationId xmlns:p14="http://schemas.microsoft.com/office/powerpoint/2010/main" val="3540681114"/>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450</TotalTime>
  <Words>566</Words>
  <Application>Microsoft Office PowerPoint</Application>
  <PresentationFormat>ワイド画面</PresentationFormat>
  <Paragraphs>358</Paragraphs>
  <Slides>27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27</vt:i4>
      </vt:variant>
    </vt:vector>
  </HeadingPairs>
  <TitlesOfParts>
    <vt:vector size="31" baseType="lpstr">
      <vt:lpstr>メイリオ</vt:lpstr>
      <vt:lpstr>Century Gothic</vt:lpstr>
      <vt:lpstr>Wingdings 3</vt:lpstr>
      <vt:lpstr>スライス</vt:lpstr>
      <vt:lpstr>2018年度泉大津市PTA協議会の 概要、活動と研修会の報告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lpstr>2018年度泉大津市PTA協議会　活動と研修会の報告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2018年度泉大津市PTA協議会 研修会と活動の報告</dc:title>
  <dc:creator>和夫 楠本</dc:creator>
  <cp:lastModifiedBy>和夫 楠本</cp:lastModifiedBy>
  <cp:revision>229</cp:revision>
  <dcterms:created xsi:type="dcterms:W3CDTF">2019-05-01T10:54:05Z</dcterms:created>
  <dcterms:modified xsi:type="dcterms:W3CDTF">2019-05-24T14:08:59Z</dcterms:modified>
</cp:coreProperties>
</file>